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9" r:id="rId11"/>
    <p:sldId id="271" r:id="rId12"/>
    <p:sldId id="272" r:id="rId13"/>
    <p:sldId id="273" r:id="rId14"/>
    <p:sldId id="278" r:id="rId15"/>
    <p:sldId id="279" r:id="rId16"/>
    <p:sldId id="282" r:id="rId17"/>
    <p:sldId id="281"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538" y="293"/>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5AF89DA-10B0-42C7-83D4-B6F08C05DA7F}" type="datetimeFigureOut">
              <a:rPr lang="en-US" smtClean="0"/>
              <a:pPr/>
              <a:t>7/22/2013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17F51B2-8D41-4062-B9AB-6E5E4FDE3A35}" type="slidenum">
              <a:rPr lang="en-US" smtClean="0"/>
              <a:pPr/>
              <a:t>‹#›</a:t>
            </a:fld>
            <a:endParaRPr lang="en-US"/>
          </a:p>
        </p:txBody>
      </p:sp>
    </p:spTree>
    <p:extLst>
      <p:ext uri="{BB962C8B-B14F-4D97-AF65-F5344CB8AC3E}">
        <p14:creationId xmlns:p14="http://schemas.microsoft.com/office/powerpoint/2010/main" xmlns="" val="266157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F51B2-8D41-4062-B9AB-6E5E4FDE3A35}" type="slidenum">
              <a:rPr lang="en-US" smtClean="0"/>
              <a:pPr/>
              <a:t>2</a:t>
            </a:fld>
            <a:endParaRPr lang="en-US"/>
          </a:p>
        </p:txBody>
      </p:sp>
    </p:spTree>
    <p:extLst>
      <p:ext uri="{BB962C8B-B14F-4D97-AF65-F5344CB8AC3E}">
        <p14:creationId xmlns:p14="http://schemas.microsoft.com/office/powerpoint/2010/main" xmlns="" val="312165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11F48-7BEE-4081-AE84-868DB72D6F71}" type="slidenum">
              <a:rPr lang="en-US"/>
              <a:pPr/>
              <a:t>5</a:t>
            </a:fld>
            <a:endParaRPr lang="en-US"/>
          </a:p>
        </p:txBody>
      </p:sp>
      <p:sp>
        <p:nvSpPr>
          <p:cNvPr id="64514" name="Rectangle 2"/>
          <p:cNvSpPr>
            <a:spLocks noGrp="1" noRot="1" noChangeAspect="1" noChangeArrowheads="1" noTextEdit="1"/>
          </p:cNvSpPr>
          <p:nvPr>
            <p:ph type="sldImg"/>
          </p:nvPr>
        </p:nvSpPr>
        <p:spPr>
          <a:xfrm>
            <a:off x="1187450" y="698500"/>
            <a:ext cx="4654550" cy="3490913"/>
          </a:xfrm>
          <a:ln/>
        </p:spPr>
      </p:sp>
      <p:sp>
        <p:nvSpPr>
          <p:cNvPr id="64515" name="Rectangle 3"/>
          <p:cNvSpPr>
            <a:spLocks noGrp="1" noChangeArrowheads="1"/>
          </p:cNvSpPr>
          <p:nvPr>
            <p:ph type="body" idx="1"/>
          </p:nvPr>
        </p:nvSpPr>
        <p:spPr>
          <a:xfrm>
            <a:off x="936414" y="4421823"/>
            <a:ext cx="5150273" cy="4189095"/>
          </a:xfrm>
        </p:spPr>
        <p:txBody>
          <a:bodyPr/>
          <a:lstStyle/>
          <a:p>
            <a:r>
              <a:rPr lang="en-US"/>
              <a:t>The rule is very specific to what is not regulated as biomedical waste.  This includes linens, since these items are reusable they don’t fall under this regulation.  Often times you will find dirty linens stored in red bags.  This is not a recommended practice because it can cause confusion within the generating facility.  If you come across this situation, you may want to explain that a red bag should be used only for things that are thrown away, not for items that are going to be removed from the bag and reused.  </a:t>
            </a:r>
          </a:p>
          <a:p>
            <a:endParaRPr lang="en-US"/>
          </a:p>
          <a:p>
            <a:r>
              <a:rPr lang="en-US"/>
              <a:t>This rule also does not apply to the transport of bodies, body parts, or tissue specimens that would be used for investigation or autopsy.  Dead human bodies are not considered biomedical waste; they are covered under Chapter 470, F.S., which pertains to funeral homes.  Additionally, specimens that are used for testing or research are not considered biomedical waste until they are ready to be disposed.</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FD325-4221-4548-91A3-33E7D85DFA33}" type="slidenum">
              <a:rPr lang="en-US"/>
              <a:pPr/>
              <a:t>7</a:t>
            </a:fld>
            <a:endParaRPr lang="en-US"/>
          </a:p>
        </p:txBody>
      </p:sp>
      <p:sp>
        <p:nvSpPr>
          <p:cNvPr id="52226" name="Rectangle 2"/>
          <p:cNvSpPr>
            <a:spLocks noGrp="1" noRot="1" noChangeAspect="1" noChangeArrowheads="1" noTextEdit="1"/>
          </p:cNvSpPr>
          <p:nvPr>
            <p:ph type="sldImg"/>
          </p:nvPr>
        </p:nvSpPr>
        <p:spPr>
          <a:xfrm>
            <a:off x="1187450" y="698500"/>
            <a:ext cx="4654550" cy="3490913"/>
          </a:xfrm>
          <a:ln/>
        </p:spPr>
      </p:sp>
      <p:sp>
        <p:nvSpPr>
          <p:cNvPr id="52227" name="Rectangle 3"/>
          <p:cNvSpPr>
            <a:spLocks noGrp="1" noChangeArrowheads="1"/>
          </p:cNvSpPr>
          <p:nvPr>
            <p:ph type="body" idx="1"/>
          </p:nvPr>
        </p:nvSpPr>
        <p:spPr>
          <a:xfrm>
            <a:off x="936414" y="4421823"/>
            <a:ext cx="5150273" cy="4189095"/>
          </a:xfrm>
        </p:spPr>
        <p:txBody>
          <a:bodyPr/>
          <a:lstStyle/>
          <a:p>
            <a:r>
              <a:rPr lang="en-US" dirty="0"/>
              <a:t>Body fluids were mentioned earlier when we discussed the absorbent and non-absorbent materials.  Body fluids include semen, vaginal, and lymph fluids.  Peritoneal fluid, which comes from the peritoneum, which lines the abdomen.  Synovial fluid, which is found around joints. Pericardial fluid, which surrounds the heart.  Pleural fluid, which is found in the cavity that surrounds the lungs, and cerebrospinal fluid, which is found in the central nervous system: the brain and spinal cord.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2F873-3084-42F5-A4E0-232C495B331C}" type="slidenum">
              <a:rPr lang="en-US"/>
              <a:pPr/>
              <a:t>9</a:t>
            </a:fld>
            <a:endParaRPr lang="en-US"/>
          </a:p>
        </p:txBody>
      </p:sp>
      <p:sp>
        <p:nvSpPr>
          <p:cNvPr id="36866" name="Rectangle 2"/>
          <p:cNvSpPr>
            <a:spLocks noGrp="1" noRot="1" noChangeAspect="1" noChangeArrowheads="1" noTextEdit="1"/>
          </p:cNvSpPr>
          <p:nvPr>
            <p:ph type="sldImg"/>
          </p:nvPr>
        </p:nvSpPr>
        <p:spPr>
          <a:xfrm>
            <a:off x="1187450" y="698500"/>
            <a:ext cx="4654550" cy="3490913"/>
          </a:xfrm>
          <a:ln/>
        </p:spPr>
      </p:sp>
      <p:sp>
        <p:nvSpPr>
          <p:cNvPr id="36867" name="Rectangle 3"/>
          <p:cNvSpPr>
            <a:spLocks noGrp="1" noChangeArrowheads="1"/>
          </p:cNvSpPr>
          <p:nvPr>
            <p:ph type="body" idx="1"/>
          </p:nvPr>
        </p:nvSpPr>
        <p:spPr>
          <a:xfrm>
            <a:off x="936414" y="4421823"/>
            <a:ext cx="5150273" cy="4189095"/>
          </a:xfrm>
        </p:spPr>
        <p:txBody>
          <a:bodyPr/>
          <a:lstStyle/>
          <a:p>
            <a:r>
              <a:rPr lang="en-US"/>
              <a:t>Veterinary Waste consist of needles, scalpels, and animals with human disease causing agents, such as rabies.  Vaccine bottles from live or attenuated vaccines, such as parvo and distemper are also biomedical waste.  Animal body parts from healthy animals, those that don’t have a zoonotic disease, are considered solid waste.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0292D-49E9-4DCC-A10B-BDB5D8BEFAC1}" type="slidenum">
              <a:rPr lang="en-US"/>
              <a:pPr/>
              <a:t>10</a:t>
            </a:fld>
            <a:endParaRPr lang="en-US"/>
          </a:p>
        </p:txBody>
      </p:sp>
      <p:sp>
        <p:nvSpPr>
          <p:cNvPr id="188418" name="Rectangle 2"/>
          <p:cNvSpPr>
            <a:spLocks noGrp="1" noRot="1" noChangeAspect="1" noChangeArrowheads="1" noTextEdit="1"/>
          </p:cNvSpPr>
          <p:nvPr>
            <p:ph type="sldImg"/>
          </p:nvPr>
        </p:nvSpPr>
        <p:spPr>
          <a:xfrm>
            <a:off x="1187450" y="698500"/>
            <a:ext cx="4654550" cy="3490913"/>
          </a:xfrm>
          <a:ln/>
        </p:spPr>
      </p:sp>
      <p:sp>
        <p:nvSpPr>
          <p:cNvPr id="188419" name="Rectangle 3"/>
          <p:cNvSpPr>
            <a:spLocks noGrp="1" noChangeArrowheads="1"/>
          </p:cNvSpPr>
          <p:nvPr>
            <p:ph type="body" idx="1"/>
          </p:nvPr>
        </p:nvSpPr>
        <p:spPr>
          <a:xfrm>
            <a:off x="936414" y="4421823"/>
            <a:ext cx="5150273" cy="4189095"/>
          </a:xfrm>
        </p:spPr>
        <p:txBody>
          <a:bodyPr/>
          <a:lstStyle/>
          <a:p>
            <a:r>
              <a:rPr lang="en-US" sz="1000" dirty="0"/>
              <a:t>Packages of biomedical waste must be labeled in accordance with the code.  The code specifies that the exterior of all bags and sharps containers be labeled with the generator’s name and address, unless treatment occurs at the generating facility.  Most facilities will place the smaller red bags and sharps containers into a larger bag, when this practice is followed, they must only label the exterior of the larger red bag with the facility’s name and address.  The labeling can be accomplished by using a permanent marker and handwriting the information, using sticky labels, such as return address labels, or taping a business card onto the bag.  If the facility chooses to use the business card, discourage them from using a stapler; the staples will compromise the integrity of the bag.</a:t>
            </a:r>
          </a:p>
          <a:p>
            <a:endParaRPr lang="en-US" sz="1000" dirty="0"/>
          </a:p>
          <a:p>
            <a:r>
              <a:rPr lang="en-US" sz="1000" dirty="0"/>
              <a:t>In a situation where you have generator’s sharing a transport box, each package of biomedical waste that is placed into the transport box must be labeled with that particular generator’s name and address, and the exterior of the red bag that lines the transport box should be labeled with the name and address of the individual that is named on the transporter’s contract.</a:t>
            </a:r>
          </a:p>
          <a:p>
            <a:endParaRPr lang="en-US" sz="1000" dirty="0"/>
          </a:p>
          <a:p>
            <a:r>
              <a:rPr lang="en-US" sz="1000" dirty="0"/>
              <a:t>Transport containers must be labeled with the transporter’s name, address, 24-hour phone number, and DOH registration number.  These boxes can be labeled with a bar code that contains this information.  Generally you will find that cardboard transport boxes are preprinted with the biohazard symbol, phrase, and transporter information.  If you ever come across plain transporter boxes or boxes with a different transporter’s information, it is important that you find out if the transporter is labeling these boxes with the required information prior to transport.  Questions have been asked about who’s responsibility it is to ensure compliance with the labeling.  The generator is held responsible for meeting the labeling requirement.  Often times they will assume that the transporter is labeling the bag that lines the transport container, but very few transporters offer this service.  The generator and the transporter are both responsible for the labeling of the exterior of the transport container.   Some transporter use reusable, plastic containers; the labels can come off of these containers during the decontamination process that is done after each use. </a:t>
            </a:r>
          </a:p>
          <a:p>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4DE2E-13CA-4E2A-A9E1-4F7E5661AC05}" type="slidenum">
              <a:rPr lang="en-US"/>
              <a:pPr/>
              <a:t>11</a:t>
            </a:fld>
            <a:endParaRPr lang="en-US"/>
          </a:p>
        </p:txBody>
      </p:sp>
      <p:sp>
        <p:nvSpPr>
          <p:cNvPr id="217090" name="Rectangle 2"/>
          <p:cNvSpPr>
            <a:spLocks noGrp="1" noRot="1" noChangeAspect="1" noChangeArrowheads="1" noTextEdit="1"/>
          </p:cNvSpPr>
          <p:nvPr>
            <p:ph type="sldImg"/>
          </p:nvPr>
        </p:nvSpPr>
        <p:spPr>
          <a:xfrm>
            <a:off x="1187450" y="698500"/>
            <a:ext cx="4654550" cy="3490913"/>
          </a:xfrm>
          <a:ln/>
        </p:spPr>
      </p:sp>
      <p:sp>
        <p:nvSpPr>
          <p:cNvPr id="217091" name="Rectangle 3"/>
          <p:cNvSpPr>
            <a:spLocks noGrp="1" noChangeArrowheads="1"/>
          </p:cNvSpPr>
          <p:nvPr>
            <p:ph type="body" idx="1"/>
          </p:nvPr>
        </p:nvSpPr>
        <p:spPr>
          <a:xfrm>
            <a:off x="936414" y="4421823"/>
            <a:ext cx="5150273" cy="4189095"/>
          </a:xfrm>
        </p:spPr>
        <p:txBody>
          <a:bodyPr/>
          <a:lstStyle/>
          <a:p>
            <a:r>
              <a:rPr lang="en-US" dirty="0"/>
              <a:t>Commercial biomedical waste transporters must meet the following requirements:</a:t>
            </a:r>
          </a:p>
          <a:p>
            <a:pPr>
              <a:buFontTx/>
              <a:buChar char="•"/>
            </a:pPr>
            <a:r>
              <a:rPr lang="en-US" dirty="0"/>
              <a:t>Each vehicle that is used to contain the biomedical waste must be registered with the department; this includes trailers.</a:t>
            </a:r>
          </a:p>
          <a:p>
            <a:pPr>
              <a:buFontTx/>
              <a:buChar char="•"/>
            </a:pPr>
            <a:r>
              <a:rPr lang="en-US" dirty="0"/>
              <a:t>The exterior of each vehicle that is used to contain the biomedical waste must be labeled with the business name, 24-hour phone number, registration number, and placarded with the 6” biohazard symbol and phrase.</a:t>
            </a:r>
          </a:p>
          <a:p>
            <a:pPr>
              <a:buFontTx/>
              <a:buChar char="•"/>
            </a:pPr>
            <a:r>
              <a:rPr lang="en-US" dirty="0"/>
              <a:t>The vehicle containing the biomedical waste must be fully enclosed and the interior should be fabricated of impermeable surfaces.  Therefore, if the interior of the truck is composed of wood, they should then seal the wood to ensure that it is nonporous.</a:t>
            </a:r>
          </a:p>
          <a:p>
            <a:pPr>
              <a:buFontTx/>
              <a:buChar char="•"/>
            </a:pPr>
            <a:r>
              <a:rPr lang="en-US" dirty="0"/>
              <a:t>The area of the vehicle that contains the biomedical waste must be capable of being secured when the vehicle is unattended.</a:t>
            </a:r>
          </a:p>
          <a:p>
            <a:pPr>
              <a:buFontTx/>
              <a:buChar char="•"/>
            </a:pPr>
            <a:r>
              <a:rPr lang="en-US" dirty="0"/>
              <a:t>Each vehicle should have a copy of the registration, written operating plan, and spill kit.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64B0F-45A1-490F-98EA-2815A21BD54C}" type="slidenum">
              <a:rPr lang="en-US"/>
              <a:pPr/>
              <a:t>12</a:t>
            </a:fld>
            <a:endParaRPr lang="en-US"/>
          </a:p>
        </p:txBody>
      </p:sp>
      <p:sp>
        <p:nvSpPr>
          <p:cNvPr id="222210" name="Rectangle 2"/>
          <p:cNvSpPr>
            <a:spLocks noGrp="1" noRot="1" noChangeAspect="1" noChangeArrowheads="1" noTextEdit="1"/>
          </p:cNvSpPr>
          <p:nvPr>
            <p:ph type="sldImg"/>
          </p:nvPr>
        </p:nvSpPr>
        <p:spPr>
          <a:xfrm>
            <a:off x="1187450" y="698500"/>
            <a:ext cx="4654550" cy="3490913"/>
          </a:xfrm>
          <a:ln/>
        </p:spPr>
      </p:sp>
      <p:sp>
        <p:nvSpPr>
          <p:cNvPr id="222211" name="Rectangle 3"/>
          <p:cNvSpPr>
            <a:spLocks noGrp="1" noChangeArrowheads="1"/>
          </p:cNvSpPr>
          <p:nvPr>
            <p:ph type="body" idx="1"/>
          </p:nvPr>
        </p:nvSpPr>
        <p:spPr>
          <a:xfrm>
            <a:off x="936414" y="4421823"/>
            <a:ext cx="5150273" cy="4189095"/>
          </a:xfrm>
        </p:spPr>
        <p:txBody>
          <a:bodyPr/>
          <a:lstStyle/>
          <a:p>
            <a:r>
              <a:rPr lang="en-US"/>
              <a:t>Let’s discuss treatment.  Biomedical waste shall be treated by steam, incineration, or any other method suitable for hazard inactivation.  Currently, all treatment processes, other than steam autoclaves, must be approved by the department prior to use in Florida.  Process approval is conducted by HQ.  Once a process has been approved, they are added to the Approved Alternative Treatment List that is posted on SharePoint in the Shared Documents folder.  Generators may treat their own biomedical waste utilizing one of the approved treatment processes and are not required to obtain a treatment permit.  If a generator chooses to treat their own biomedical waste, they should notify the CHD inspector to learn of any specific protocols.  Anyone wishing to open a commercial treatment facility must apply and obtain a permit from the department; this includes any generator that chooses to treat biomedical waste generated by other generators.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11216-4290-45D0-A87F-95985B23AEFE}"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20598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1216-4290-45D0-A87F-95985B23AEFE}"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344031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1216-4290-45D0-A87F-95985B23AEFE}"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310347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r>
              <a:rPr lang="en-US"/>
              <a:t>2013</a:t>
            </a:r>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A72A2963-8F1E-419A-9049-6FCA60F2A328}" type="slidenum">
              <a:rPr lang="en-US"/>
              <a:pPr/>
              <a:t>‹#›</a:t>
            </a:fld>
            <a:endParaRPr lang="en-US"/>
          </a:p>
        </p:txBody>
      </p:sp>
    </p:spTree>
    <p:extLst>
      <p:ext uri="{BB962C8B-B14F-4D97-AF65-F5344CB8AC3E}">
        <p14:creationId xmlns:p14="http://schemas.microsoft.com/office/powerpoint/2010/main" xmlns="" val="31520640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11216-4290-45D0-A87F-95985B23AEFE}"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399860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11216-4290-45D0-A87F-95985B23AEFE}"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406523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11216-4290-45D0-A87F-95985B23AEFE}"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426047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11216-4290-45D0-A87F-95985B23AEFE}" type="datetimeFigureOut">
              <a:rPr lang="en-US" smtClean="0"/>
              <a:pPr/>
              <a:t>7/22/2013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417334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11216-4290-45D0-A87F-95985B23AEFE}" type="datetimeFigureOut">
              <a:rPr lang="en-US" smtClean="0"/>
              <a:pPr/>
              <a:t>7/22/2013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96828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11216-4290-45D0-A87F-95985B23AEFE}" type="datetimeFigureOut">
              <a:rPr lang="en-US" smtClean="0"/>
              <a:pPr/>
              <a:t>7/22/2013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82690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11216-4290-45D0-A87F-95985B23AEFE}"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354432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11216-4290-45D0-A87F-95985B23AEFE}"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138377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11216-4290-45D0-A87F-95985B23AEFE}" type="datetimeFigureOut">
              <a:rPr lang="en-US" smtClean="0"/>
              <a:pPr/>
              <a:t>7/22/2013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8C3F3-0C99-483E-BCB4-9E5F2B49B413}" type="slidenum">
              <a:rPr lang="en-US" smtClean="0"/>
              <a:pPr/>
              <a:t>‹#›</a:t>
            </a:fld>
            <a:endParaRPr lang="en-US"/>
          </a:p>
        </p:txBody>
      </p:sp>
    </p:spTree>
    <p:extLst>
      <p:ext uri="{BB962C8B-B14F-4D97-AF65-F5344CB8AC3E}">
        <p14:creationId xmlns:p14="http://schemas.microsoft.com/office/powerpoint/2010/main" xmlns="" val="15707550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publicdomainpictures.net/view-image.php?image=19372&amp;picture=hypodermic-needle&amp;larg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HCPM Internal\DOH LOGOS\New logo 2013\PowerPoints\tech_cv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1"/>
            <a:ext cx="9144001"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ctrTitle"/>
          </p:nvPr>
        </p:nvSpPr>
        <p:spPr/>
        <p:txBody>
          <a:bodyPr/>
          <a:lstStyle/>
          <a:p>
            <a:r>
              <a:rPr lang="en-US" dirty="0" smtClean="0"/>
              <a:t>Biomedical Waste</a:t>
            </a:r>
            <a:endParaRPr lang="en-US" dirty="0"/>
          </a:p>
        </p:txBody>
      </p:sp>
      <p:sp>
        <p:nvSpPr>
          <p:cNvPr id="6" name="Subtitle 5"/>
          <p:cNvSpPr>
            <a:spLocks noGrp="1"/>
          </p:cNvSpPr>
          <p:nvPr>
            <p:ph type="subTitle" idx="1"/>
          </p:nvPr>
        </p:nvSpPr>
        <p:spPr/>
        <p:txBody>
          <a:bodyPr>
            <a:noAutofit/>
          </a:bodyPr>
          <a:lstStyle/>
          <a:p>
            <a:r>
              <a:rPr lang="en-US" dirty="0" smtClean="0">
                <a:solidFill>
                  <a:schemeClr val="accent6">
                    <a:lumMod val="75000"/>
                  </a:schemeClr>
                </a:solidFill>
              </a:rPr>
              <a:t>An Overview</a:t>
            </a:r>
            <a:endParaRPr lang="en-US" dirty="0">
              <a:solidFill>
                <a:schemeClr val="accent6">
                  <a:lumMod val="75000"/>
                </a:schemeClr>
              </a:solidFill>
            </a:endParaRPr>
          </a:p>
          <a:p>
            <a:endParaRPr lang="en-US" dirty="0" smtClean="0"/>
          </a:p>
          <a:p>
            <a:r>
              <a:rPr lang="en-US" sz="2400" dirty="0" smtClean="0">
                <a:solidFill>
                  <a:schemeClr val="accent6">
                    <a:lumMod val="75000"/>
                  </a:schemeClr>
                </a:solidFill>
              </a:rPr>
              <a:t>Gina Vallone-Hood, CEHP</a:t>
            </a:r>
          </a:p>
          <a:p>
            <a:r>
              <a:rPr lang="en-US" sz="2400" dirty="0" smtClean="0">
                <a:solidFill>
                  <a:schemeClr val="accent6">
                    <a:lumMod val="75000"/>
                  </a:schemeClr>
                </a:solidFill>
              </a:rPr>
              <a:t>Bureau of Environmental Health</a:t>
            </a:r>
            <a:endParaRPr lang="en-US" sz="2400" dirty="0">
              <a:solidFill>
                <a:schemeClr val="accent6">
                  <a:lumMod val="75000"/>
                </a:schemeClr>
              </a:solidFill>
            </a:endParaRPr>
          </a:p>
        </p:txBody>
      </p:sp>
    </p:spTree>
    <p:extLst>
      <p:ext uri="{BB962C8B-B14F-4D97-AF65-F5344CB8AC3E}">
        <p14:creationId xmlns:p14="http://schemas.microsoft.com/office/powerpoint/2010/main" xmlns="" val="90932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23" y="-4665"/>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87394" name="AutoShape 2"/>
          <p:cNvSpPr>
            <a:spLocks noGrp="1" noChangeArrowheads="1"/>
          </p:cNvSpPr>
          <p:nvPr>
            <p:ph type="title"/>
          </p:nvPr>
        </p:nvSpPr>
        <p:spPr>
          <a:xfrm>
            <a:off x="0" y="304800"/>
            <a:ext cx="5761655" cy="857250"/>
          </a:xfrm>
        </p:spPr>
        <p:txBody>
          <a:bodyPr>
            <a:normAutofit/>
          </a:bodyPr>
          <a:lstStyle/>
          <a:p>
            <a:r>
              <a:rPr lang="en-US" sz="4000" dirty="0" smtClean="0">
                <a:solidFill>
                  <a:schemeClr val="tx1"/>
                </a:solidFill>
                <a:latin typeface="+mn-lt"/>
              </a:rPr>
              <a:t>Additional Requirements</a:t>
            </a:r>
            <a:endParaRPr lang="en-US" sz="4000" dirty="0">
              <a:solidFill>
                <a:schemeClr val="tx1"/>
              </a:solidFill>
              <a:latin typeface="+mn-lt"/>
            </a:endParaRPr>
          </a:p>
        </p:txBody>
      </p:sp>
      <p:sp>
        <p:nvSpPr>
          <p:cNvPr id="187395" name="Rectangle 3"/>
          <p:cNvSpPr>
            <a:spLocks noGrp="1" noChangeArrowheads="1"/>
          </p:cNvSpPr>
          <p:nvPr>
            <p:ph idx="1"/>
          </p:nvPr>
        </p:nvSpPr>
        <p:spPr>
          <a:xfrm>
            <a:off x="390633" y="1524000"/>
            <a:ext cx="8331200" cy="2971800"/>
          </a:xfrm>
        </p:spPr>
        <p:txBody>
          <a:bodyPr>
            <a:normAutofit/>
          </a:bodyPr>
          <a:lstStyle/>
          <a:p>
            <a:pPr>
              <a:lnSpc>
                <a:spcPct val="80000"/>
              </a:lnSpc>
              <a:buFontTx/>
              <a:buNone/>
            </a:pPr>
            <a:r>
              <a:rPr lang="en-US" sz="3000" b="1" dirty="0" smtClean="0"/>
              <a:t>Include:</a:t>
            </a:r>
          </a:p>
          <a:p>
            <a:pPr>
              <a:lnSpc>
                <a:spcPct val="80000"/>
              </a:lnSpc>
              <a:buFontTx/>
              <a:buNone/>
            </a:pPr>
            <a:endParaRPr lang="en-US" sz="3000" b="1" dirty="0"/>
          </a:p>
          <a:p>
            <a:pPr>
              <a:lnSpc>
                <a:spcPct val="80000"/>
              </a:lnSpc>
            </a:pPr>
            <a:r>
              <a:rPr lang="en-US" sz="2400" b="1" dirty="0" smtClean="0">
                <a:latin typeface="Lucida Sans" pitchFamily="34" charset="0"/>
              </a:rPr>
              <a:t>Segregation at point of origin</a:t>
            </a:r>
          </a:p>
          <a:p>
            <a:r>
              <a:rPr lang="en-US" sz="2400" b="1" dirty="0" smtClean="0">
                <a:latin typeface="Lucida Sans" pitchFamily="34" charset="0"/>
              </a:rPr>
              <a:t>Red bag and outer container specifications</a:t>
            </a:r>
          </a:p>
          <a:p>
            <a:r>
              <a:rPr lang="en-US" sz="2400" b="1" dirty="0" smtClean="0">
                <a:latin typeface="Lucida Sans" pitchFamily="34" charset="0"/>
              </a:rPr>
              <a:t>Labeling</a:t>
            </a:r>
          </a:p>
          <a:p>
            <a:r>
              <a:rPr lang="en-US" sz="2400" b="1" dirty="0" smtClean="0">
                <a:latin typeface="Lucida Sans" pitchFamily="34" charset="0"/>
              </a:rPr>
              <a:t>Storage</a:t>
            </a:r>
          </a:p>
          <a:p>
            <a:endParaRPr lang="en-US" sz="2400" b="1" dirty="0">
              <a:latin typeface="Lucida Sans" pitchFamily="34" charset="0"/>
            </a:endParaRPr>
          </a:p>
        </p:txBody>
      </p:sp>
      <p:pic>
        <p:nvPicPr>
          <p:cNvPr id="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4643318"/>
            <a:ext cx="2362199"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5999" y="3733800"/>
            <a:ext cx="2451877" cy="1838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6498" b="10570"/>
          <a:stretch/>
        </p:blipFill>
        <p:spPr bwMode="auto">
          <a:xfrm>
            <a:off x="4267200" y="3491593"/>
            <a:ext cx="2107219" cy="1960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09923" y="5334000"/>
            <a:ext cx="1868944" cy="1401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945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16066" name="AutoShape 2"/>
          <p:cNvSpPr>
            <a:spLocks noGrp="1" noChangeArrowheads="1"/>
          </p:cNvSpPr>
          <p:nvPr>
            <p:ph type="title"/>
          </p:nvPr>
        </p:nvSpPr>
        <p:spPr>
          <a:xfrm>
            <a:off x="228600" y="76200"/>
            <a:ext cx="6858000" cy="1143000"/>
          </a:xfrm>
        </p:spPr>
        <p:txBody>
          <a:bodyPr>
            <a:normAutofit/>
          </a:bodyPr>
          <a:lstStyle/>
          <a:p>
            <a:pPr algn="l"/>
            <a:r>
              <a:rPr lang="en-US" sz="4000" b="0" dirty="0" smtClean="0">
                <a:solidFill>
                  <a:schemeClr val="tx1"/>
                </a:solidFill>
                <a:latin typeface="+mn-lt"/>
              </a:rPr>
              <a:t>Biomedical</a:t>
            </a:r>
            <a:r>
              <a:rPr lang="en-US" sz="4000" b="0" dirty="0" smtClean="0">
                <a:solidFill>
                  <a:schemeClr val="tx1"/>
                </a:solidFill>
              </a:rPr>
              <a:t> </a:t>
            </a:r>
            <a:r>
              <a:rPr lang="en-US" sz="4000" b="0" dirty="0">
                <a:solidFill>
                  <a:schemeClr val="tx1"/>
                </a:solidFill>
              </a:rPr>
              <a:t>Waste Transporters</a:t>
            </a:r>
          </a:p>
        </p:txBody>
      </p:sp>
      <p:sp>
        <p:nvSpPr>
          <p:cNvPr id="216067" name="Rectangle 3"/>
          <p:cNvSpPr>
            <a:spLocks noGrp="1" noChangeArrowheads="1"/>
          </p:cNvSpPr>
          <p:nvPr>
            <p:ph idx="1"/>
          </p:nvPr>
        </p:nvSpPr>
        <p:spPr>
          <a:xfrm>
            <a:off x="406400" y="1295400"/>
            <a:ext cx="8432800" cy="4819650"/>
          </a:xfrm>
        </p:spPr>
        <p:txBody>
          <a:bodyPr>
            <a:noAutofit/>
          </a:bodyPr>
          <a:lstStyle/>
          <a:p>
            <a:pPr>
              <a:lnSpc>
                <a:spcPct val="90000"/>
              </a:lnSpc>
              <a:buFont typeface="Wingdings" pitchFamily="2" charset="2"/>
              <a:buNone/>
            </a:pPr>
            <a:r>
              <a:rPr lang="en-US" sz="3000" b="1" dirty="0">
                <a:solidFill>
                  <a:schemeClr val="folHlink"/>
                </a:solidFill>
              </a:rPr>
              <a:t>Vehicle requirements</a:t>
            </a:r>
            <a:r>
              <a:rPr lang="en-US" sz="3000" b="1" dirty="0" smtClean="0">
                <a:solidFill>
                  <a:schemeClr val="folHlink"/>
                </a:solidFill>
              </a:rPr>
              <a:t>:</a:t>
            </a:r>
            <a:r>
              <a:rPr lang="en-US" sz="3000" b="1" dirty="0" smtClean="0"/>
              <a:t> </a:t>
            </a:r>
          </a:p>
          <a:p>
            <a:pPr lvl="1">
              <a:lnSpc>
                <a:spcPct val="90000"/>
              </a:lnSpc>
              <a:buFont typeface="Arial" pitchFamily="34" charset="0"/>
              <a:buChar char="•"/>
            </a:pPr>
            <a:r>
              <a:rPr lang="en-US" sz="2400" dirty="0" smtClean="0">
                <a:latin typeface="Lucida Sans" pitchFamily="34" charset="0"/>
              </a:rPr>
              <a:t>Registration</a:t>
            </a:r>
          </a:p>
          <a:p>
            <a:pPr lvl="1">
              <a:lnSpc>
                <a:spcPct val="90000"/>
              </a:lnSpc>
              <a:buSzPct val="100000"/>
              <a:buFont typeface="Arial" pitchFamily="34" charset="0"/>
              <a:buChar char="•"/>
            </a:pPr>
            <a:r>
              <a:rPr lang="en-US" sz="2400" dirty="0" smtClean="0">
                <a:latin typeface="Lucida Sans" pitchFamily="34" charset="0"/>
              </a:rPr>
              <a:t>Labeling</a:t>
            </a:r>
          </a:p>
          <a:p>
            <a:pPr lvl="2">
              <a:lnSpc>
                <a:spcPct val="90000"/>
              </a:lnSpc>
              <a:buClr>
                <a:srgbClr val="4D4D4D"/>
              </a:buClr>
              <a:buSzPct val="100000"/>
              <a:buFont typeface="Lucida Sans" pitchFamily="34" charset="0"/>
              <a:buChar char="‣"/>
            </a:pPr>
            <a:r>
              <a:rPr lang="en-US" sz="1800" dirty="0" smtClean="0">
                <a:latin typeface="Lucida Sans" pitchFamily="34" charset="0"/>
              </a:rPr>
              <a:t>Business </a:t>
            </a:r>
            <a:r>
              <a:rPr lang="en-US" sz="1800" dirty="0">
                <a:latin typeface="Lucida Sans" pitchFamily="34" charset="0"/>
              </a:rPr>
              <a:t>name</a:t>
            </a:r>
          </a:p>
          <a:p>
            <a:pPr lvl="2">
              <a:lnSpc>
                <a:spcPct val="90000"/>
              </a:lnSpc>
              <a:buClr>
                <a:srgbClr val="4D4D4D"/>
              </a:buClr>
              <a:buSzPct val="100000"/>
              <a:buFont typeface="Lucida Sans" pitchFamily="34" charset="0"/>
              <a:buChar char="‣"/>
            </a:pPr>
            <a:r>
              <a:rPr lang="en-US" sz="1800" dirty="0">
                <a:latin typeface="Lucida Sans" pitchFamily="34" charset="0"/>
              </a:rPr>
              <a:t>24-hour phone number</a:t>
            </a:r>
          </a:p>
          <a:p>
            <a:pPr lvl="2">
              <a:lnSpc>
                <a:spcPct val="90000"/>
              </a:lnSpc>
              <a:buClr>
                <a:srgbClr val="4D4D4D"/>
              </a:buClr>
              <a:buSzPct val="100000"/>
              <a:buFont typeface="Lucida Sans" pitchFamily="34" charset="0"/>
              <a:buChar char="‣"/>
            </a:pPr>
            <a:r>
              <a:rPr lang="en-US" sz="1800" dirty="0">
                <a:latin typeface="Lucida Sans" pitchFamily="34" charset="0"/>
              </a:rPr>
              <a:t>DOH registration number</a:t>
            </a:r>
          </a:p>
          <a:p>
            <a:pPr lvl="2">
              <a:lnSpc>
                <a:spcPct val="90000"/>
              </a:lnSpc>
              <a:buClr>
                <a:srgbClr val="4D4D4D"/>
              </a:buClr>
              <a:buSzPct val="100000"/>
              <a:buFont typeface="Lucida Sans" pitchFamily="34" charset="0"/>
              <a:buChar char="‣"/>
            </a:pPr>
            <a:r>
              <a:rPr lang="en-US" sz="1800" dirty="0">
                <a:latin typeface="Lucida Sans" pitchFamily="34" charset="0"/>
              </a:rPr>
              <a:t>Placard with phrase and 6” biohazard symbol</a:t>
            </a:r>
          </a:p>
          <a:p>
            <a:pPr lvl="1">
              <a:lnSpc>
                <a:spcPct val="90000"/>
              </a:lnSpc>
              <a:buClr>
                <a:schemeClr val="tx1"/>
              </a:buClr>
              <a:buSzPct val="100000"/>
              <a:buFont typeface="Arial" pitchFamily="34" charset="0"/>
              <a:buChar char="•"/>
            </a:pPr>
            <a:r>
              <a:rPr lang="en-US" sz="2400" dirty="0">
                <a:latin typeface="Lucida Sans" pitchFamily="34" charset="0"/>
              </a:rPr>
              <a:t> Fully enclosed </a:t>
            </a:r>
          </a:p>
          <a:p>
            <a:pPr lvl="1">
              <a:lnSpc>
                <a:spcPct val="90000"/>
              </a:lnSpc>
              <a:buClr>
                <a:schemeClr val="tx1"/>
              </a:buClr>
              <a:buSzPct val="100000"/>
              <a:buFont typeface="Arial" pitchFamily="34" charset="0"/>
              <a:buChar char="•"/>
            </a:pPr>
            <a:r>
              <a:rPr lang="en-US" sz="2400" dirty="0">
                <a:latin typeface="Lucida Sans" pitchFamily="34" charset="0"/>
              </a:rPr>
              <a:t> Impermeable interior</a:t>
            </a:r>
          </a:p>
          <a:p>
            <a:pPr lvl="1">
              <a:lnSpc>
                <a:spcPct val="90000"/>
              </a:lnSpc>
              <a:buClr>
                <a:schemeClr val="tx1"/>
              </a:buClr>
              <a:buSzPct val="100000"/>
              <a:buFont typeface="Arial" pitchFamily="34" charset="0"/>
              <a:buChar char="•"/>
            </a:pPr>
            <a:r>
              <a:rPr lang="en-US" sz="2400" dirty="0">
                <a:latin typeface="Lucida Sans" pitchFamily="34" charset="0"/>
              </a:rPr>
              <a:t> Secured when unattended</a:t>
            </a:r>
          </a:p>
          <a:p>
            <a:pPr lvl="1">
              <a:lnSpc>
                <a:spcPct val="90000"/>
              </a:lnSpc>
              <a:buClr>
                <a:schemeClr val="tx1"/>
              </a:buClr>
              <a:buSzPct val="100000"/>
              <a:buFont typeface="Arial" pitchFamily="34" charset="0"/>
              <a:buChar char="•"/>
            </a:pPr>
            <a:r>
              <a:rPr lang="en-US" sz="2400" dirty="0">
                <a:latin typeface="Lucida Sans" pitchFamily="34" charset="0"/>
              </a:rPr>
              <a:t> Written operating plan</a:t>
            </a:r>
          </a:p>
          <a:p>
            <a:pPr lvl="1">
              <a:lnSpc>
                <a:spcPct val="90000"/>
              </a:lnSpc>
              <a:buClr>
                <a:schemeClr val="tx1"/>
              </a:buClr>
              <a:buSzPct val="100000"/>
              <a:buFont typeface="Arial" pitchFamily="34" charset="0"/>
              <a:buChar char="•"/>
            </a:pPr>
            <a:r>
              <a:rPr lang="en-US" sz="2400" dirty="0">
                <a:latin typeface="Lucida Sans" pitchFamily="34" charset="0"/>
              </a:rPr>
              <a:t> Spill kit</a:t>
            </a:r>
          </a:p>
          <a:p>
            <a:pPr lvl="1">
              <a:lnSpc>
                <a:spcPct val="90000"/>
              </a:lnSpc>
              <a:buFont typeface="Wingdings" pitchFamily="2" charset="2"/>
              <a:buNone/>
            </a:pPr>
            <a:endParaRPr lang="en-US" dirty="0">
              <a:latin typeface="Lucida Sans" pitchFamily="34" charset="0"/>
            </a:endParaRPr>
          </a:p>
          <a:p>
            <a:pPr lvl="1">
              <a:lnSpc>
                <a:spcPct val="90000"/>
              </a:lnSpc>
              <a:buFont typeface="Wingdings" pitchFamily="2" charset="2"/>
              <a:buChar char="l"/>
            </a:pPr>
            <a:endParaRPr lang="en-US" dirty="0">
              <a:latin typeface="Impact" pitchFamily="34" charset="0"/>
            </a:endParaRPr>
          </a:p>
        </p:txBody>
      </p:sp>
      <p:sp>
        <p:nvSpPr>
          <p:cNvPr id="6" name="Slide Number Placeholder 5"/>
          <p:cNvSpPr>
            <a:spLocks noGrp="1"/>
          </p:cNvSpPr>
          <p:nvPr>
            <p:ph type="sldNum" sz="quarter" idx="12"/>
          </p:nvPr>
        </p:nvSpPr>
        <p:spPr/>
        <p:txBody>
          <a:bodyPr/>
          <a:lstStyle/>
          <a:p>
            <a:fld id="{D9DD32D2-D047-42C6-982C-D125256752CB}" type="slidenum">
              <a:rPr lang="en-US"/>
              <a:pPr/>
              <a:t>11</a:t>
            </a:fld>
            <a:endParaRPr lang="en-US"/>
          </a:p>
        </p:txBody>
      </p:sp>
    </p:spTree>
    <p:extLst>
      <p:ext uri="{BB962C8B-B14F-4D97-AF65-F5344CB8AC3E}">
        <p14:creationId xmlns:p14="http://schemas.microsoft.com/office/powerpoint/2010/main" xmlns="" val="2113730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7" y="-24882"/>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21186" name="AutoShape 2"/>
          <p:cNvSpPr>
            <a:spLocks noGrp="1" noChangeArrowheads="1"/>
          </p:cNvSpPr>
          <p:nvPr>
            <p:ph type="title"/>
          </p:nvPr>
        </p:nvSpPr>
        <p:spPr>
          <a:xfrm>
            <a:off x="457200" y="274638"/>
            <a:ext cx="4953000" cy="868362"/>
          </a:xfrm>
        </p:spPr>
        <p:txBody>
          <a:bodyPr/>
          <a:lstStyle/>
          <a:p>
            <a:pPr algn="l"/>
            <a:r>
              <a:rPr lang="en-US" sz="4000" dirty="0">
                <a:solidFill>
                  <a:schemeClr val="tx1"/>
                </a:solidFill>
                <a:latin typeface="+mn-lt"/>
              </a:rPr>
              <a:t>Treatment</a:t>
            </a:r>
          </a:p>
        </p:txBody>
      </p:sp>
      <p:sp>
        <p:nvSpPr>
          <p:cNvPr id="221187" name="Rectangle 3"/>
          <p:cNvSpPr>
            <a:spLocks noGrp="1" noChangeArrowheads="1"/>
          </p:cNvSpPr>
          <p:nvPr>
            <p:ph idx="1"/>
          </p:nvPr>
        </p:nvSpPr>
        <p:spPr>
          <a:xfrm>
            <a:off x="708926" y="1773621"/>
            <a:ext cx="7694613" cy="3352800"/>
          </a:xfrm>
        </p:spPr>
        <p:txBody>
          <a:bodyPr/>
          <a:lstStyle/>
          <a:p>
            <a:r>
              <a:rPr kumimoji="1" lang="en-US" dirty="0">
                <a:latin typeface="Lucida Sans" pitchFamily="34" charset="0"/>
              </a:rPr>
              <a:t> </a:t>
            </a:r>
            <a:r>
              <a:rPr kumimoji="1" lang="en-US" sz="3200" dirty="0">
                <a:latin typeface="Berlin Sans FB" pitchFamily="34" charset="0"/>
              </a:rPr>
              <a:t>Biomedical waste shall be treated by steam, incineration, or other method suitable for hazard inactivation which is acceptable to the Department.</a:t>
            </a:r>
          </a:p>
          <a:p>
            <a:r>
              <a:rPr kumimoji="1" lang="en-US" sz="3200" dirty="0">
                <a:latin typeface="Berlin Sans FB" pitchFamily="34" charset="0"/>
              </a:rPr>
              <a:t> Biomedical waste incineration facilities are under the purview of DEP.</a:t>
            </a:r>
          </a:p>
        </p:txBody>
      </p:sp>
      <p:sp>
        <p:nvSpPr>
          <p:cNvPr id="6" name="Slide Number Placeholder 5"/>
          <p:cNvSpPr>
            <a:spLocks noGrp="1"/>
          </p:cNvSpPr>
          <p:nvPr>
            <p:ph type="sldNum" sz="quarter" idx="12"/>
          </p:nvPr>
        </p:nvSpPr>
        <p:spPr/>
        <p:txBody>
          <a:bodyPr/>
          <a:lstStyle/>
          <a:p>
            <a:fld id="{F4E8FA3C-4534-4236-AD3F-3B9DF9F9F09C}" type="slidenum">
              <a:rPr lang="en-US"/>
              <a:pPr/>
              <a:t>12</a:t>
            </a:fld>
            <a:endParaRPr lang="en-US"/>
          </a:p>
        </p:txBody>
      </p:sp>
    </p:spTree>
    <p:extLst>
      <p:ext uri="{BB962C8B-B14F-4D97-AF65-F5344CB8AC3E}">
        <p14:creationId xmlns:p14="http://schemas.microsoft.com/office/powerpoint/2010/main" xmlns="" val="2531771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2434" name="Rectangle 34" descr="Weave"/>
          <p:cNvSpPr>
            <a:spLocks noChangeArrowheads="1"/>
          </p:cNvSpPr>
          <p:nvPr/>
        </p:nvSpPr>
        <p:spPr bwMode="auto">
          <a:xfrm>
            <a:off x="3660796" y="2201305"/>
            <a:ext cx="1600200" cy="1600200"/>
          </a:xfrm>
          <a:prstGeom prst="rect">
            <a:avLst/>
          </a:prstGeom>
          <a:pattFill prst="pct90">
            <a:fgClr>
              <a:schemeClr val="accent5">
                <a:lumMod val="60000"/>
                <a:lumOff val="40000"/>
              </a:schemeClr>
            </a:fgClr>
            <a:bgClr>
              <a:srgbClr val="FFCC00"/>
            </a:bgClr>
          </a:pattFill>
          <a:ln w="9525">
            <a:solidFill>
              <a:schemeClr val="tx1"/>
            </a:solidFill>
            <a:miter lim="800000"/>
            <a:headEnd/>
            <a:tailEnd/>
          </a:ln>
          <a:effectLst/>
          <a:extLst/>
        </p:spPr>
        <p:txBody>
          <a:bodyPr wrap="none" anchor="ctr"/>
          <a:lstStyle/>
          <a:p>
            <a:endParaRPr lang="en-US"/>
          </a:p>
        </p:txBody>
      </p:sp>
      <p:sp>
        <p:nvSpPr>
          <p:cNvPr id="102430" name="Rectangle 30" descr="Weave"/>
          <p:cNvSpPr>
            <a:spLocks noChangeArrowheads="1"/>
          </p:cNvSpPr>
          <p:nvPr/>
        </p:nvSpPr>
        <p:spPr bwMode="auto">
          <a:xfrm>
            <a:off x="6068291" y="1991810"/>
            <a:ext cx="2667000" cy="1981200"/>
          </a:xfrm>
          <a:prstGeom prst="rect">
            <a:avLst/>
          </a:prstGeom>
          <a:pattFill prst="pct90">
            <a:fgClr>
              <a:schemeClr val="accent5">
                <a:lumMod val="60000"/>
                <a:lumOff val="40000"/>
              </a:schemeClr>
            </a:fgClr>
            <a:bgClr>
              <a:srgbClr val="FFCC00"/>
            </a:bgClr>
          </a:pattFill>
          <a:ln w="9525">
            <a:solidFill>
              <a:schemeClr val="tx1"/>
            </a:solidFill>
            <a:miter lim="800000"/>
            <a:headEnd/>
            <a:tailEnd/>
          </a:ln>
          <a:effectLst/>
          <a:extLst/>
        </p:spPr>
        <p:txBody>
          <a:bodyPr wrap="none" anchor="ctr"/>
          <a:lstStyle/>
          <a:p>
            <a:endParaRPr lang="en-US"/>
          </a:p>
        </p:txBody>
      </p:sp>
      <p:sp>
        <p:nvSpPr>
          <p:cNvPr id="102425" name="Rectangle 25" descr="Weave"/>
          <p:cNvSpPr>
            <a:spLocks noChangeArrowheads="1"/>
          </p:cNvSpPr>
          <p:nvPr/>
        </p:nvSpPr>
        <p:spPr bwMode="auto">
          <a:xfrm rot="5400000">
            <a:off x="3417176" y="4700906"/>
            <a:ext cx="2362200" cy="1447800"/>
          </a:xfrm>
          <a:prstGeom prst="rect">
            <a:avLst/>
          </a:prstGeom>
          <a:pattFill prst="pct90">
            <a:fgClr>
              <a:schemeClr val="accent5">
                <a:lumMod val="60000"/>
                <a:lumOff val="40000"/>
              </a:schemeClr>
            </a:fgClr>
            <a:bgClr>
              <a:srgbClr val="FFCC00"/>
            </a:bgClr>
          </a:pattFill>
          <a:ln w="9525">
            <a:solidFill>
              <a:schemeClr val="tx1"/>
            </a:solidFill>
            <a:miter lim="800000"/>
            <a:headEnd/>
            <a:tailEnd/>
          </a:ln>
          <a:effectLst/>
          <a:extLst/>
        </p:spPr>
        <p:txBody>
          <a:bodyPr wrap="none" anchor="ctr"/>
          <a:lstStyle/>
          <a:p>
            <a:endParaRPr lang="en-US"/>
          </a:p>
        </p:txBody>
      </p:sp>
      <p:sp>
        <p:nvSpPr>
          <p:cNvPr id="102421" name="Rectangle 21" descr="Weave"/>
          <p:cNvSpPr>
            <a:spLocks noChangeArrowheads="1"/>
          </p:cNvSpPr>
          <p:nvPr/>
        </p:nvSpPr>
        <p:spPr bwMode="auto">
          <a:xfrm>
            <a:off x="396874" y="4495800"/>
            <a:ext cx="2835845" cy="2124247"/>
          </a:xfrm>
          <a:prstGeom prst="rect">
            <a:avLst/>
          </a:prstGeom>
          <a:pattFill prst="pct90">
            <a:fgClr>
              <a:schemeClr val="accent5">
                <a:lumMod val="60000"/>
                <a:lumOff val="40000"/>
              </a:schemeClr>
            </a:fgClr>
            <a:bgClr>
              <a:srgbClr val="FFCC00"/>
            </a:bgClr>
          </a:pattFill>
          <a:ln w="9525">
            <a:solidFill>
              <a:schemeClr val="tx1"/>
            </a:solidFill>
            <a:miter lim="800000"/>
            <a:headEnd/>
            <a:tailEnd/>
          </a:ln>
          <a:effectLst/>
          <a:extLst/>
        </p:spPr>
        <p:txBody>
          <a:bodyPr wrap="none" anchor="ctr"/>
          <a:lstStyle/>
          <a:p>
            <a:endParaRPr lang="en-US"/>
          </a:p>
        </p:txBody>
      </p:sp>
      <p:sp>
        <p:nvSpPr>
          <p:cNvPr id="102416" name="Rectangle 16" descr="Weave"/>
          <p:cNvSpPr>
            <a:spLocks noChangeArrowheads="1"/>
          </p:cNvSpPr>
          <p:nvPr/>
        </p:nvSpPr>
        <p:spPr bwMode="auto">
          <a:xfrm rot="5400000">
            <a:off x="399652" y="1814504"/>
            <a:ext cx="2369344" cy="1737683"/>
          </a:xfrm>
          <a:prstGeom prst="rect">
            <a:avLst/>
          </a:prstGeom>
          <a:pattFill prst="pct90">
            <a:fgClr>
              <a:schemeClr val="accent5">
                <a:lumMod val="60000"/>
                <a:lumOff val="40000"/>
              </a:schemeClr>
            </a:fgClr>
            <a:bgClr>
              <a:srgbClr val="FFCC00"/>
            </a:bgClr>
          </a:pattFill>
          <a:ln w="9525">
            <a:solidFill>
              <a:schemeClr val="tx1"/>
            </a:solidFill>
            <a:miter lim="800000"/>
            <a:headEnd/>
            <a:tailEnd/>
          </a:ln>
          <a:effectLst/>
          <a:extLst/>
        </p:spPr>
        <p:txBody>
          <a:bodyPr wrap="none" anchor="ctr"/>
          <a:lstStyle/>
          <a:p>
            <a:endParaRPr lang="en-US"/>
          </a:p>
        </p:txBody>
      </p:sp>
      <p:sp>
        <p:nvSpPr>
          <p:cNvPr id="102407" name="Rectangle 7" descr="Weave"/>
          <p:cNvSpPr>
            <a:spLocks noChangeArrowheads="1"/>
          </p:cNvSpPr>
          <p:nvPr/>
        </p:nvSpPr>
        <p:spPr bwMode="auto">
          <a:xfrm>
            <a:off x="5981700" y="4635500"/>
            <a:ext cx="2819400" cy="2057400"/>
          </a:xfrm>
          <a:prstGeom prst="rect">
            <a:avLst/>
          </a:prstGeom>
          <a:pattFill prst="pct90">
            <a:fgClr>
              <a:schemeClr val="accent5">
                <a:lumMod val="60000"/>
                <a:lumOff val="40000"/>
              </a:schemeClr>
            </a:fgClr>
            <a:bgClr>
              <a:srgbClr val="FFCC00"/>
            </a:bgClr>
          </a:pattFill>
          <a:ln w="9525">
            <a:solidFill>
              <a:schemeClr val="tx1"/>
            </a:solidFill>
            <a:miter lim="800000"/>
            <a:headEnd/>
            <a:tailEnd/>
          </a:ln>
          <a:effectLst/>
          <a:extLst/>
        </p:spPr>
        <p:txBody>
          <a:bodyPr wrap="none" anchor="ctr"/>
          <a:lstStyle/>
          <a:p>
            <a:endParaRPr lang="en-US"/>
          </a:p>
        </p:txBody>
      </p:sp>
      <p:sp>
        <p:nvSpPr>
          <p:cNvPr id="102405" name="Text Box 5"/>
          <p:cNvSpPr txBox="1">
            <a:spLocks noChangeArrowheads="1"/>
          </p:cNvSpPr>
          <p:nvPr/>
        </p:nvSpPr>
        <p:spPr bwMode="auto">
          <a:xfrm>
            <a:off x="6030191" y="4182484"/>
            <a:ext cx="2743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dirty="0" smtClean="0">
                <a:latin typeface="Calibri" pitchFamily="34" charset="0"/>
              </a:rPr>
              <a:t>Microwave</a:t>
            </a:r>
            <a:endParaRPr lang="en-US" sz="2000" dirty="0">
              <a:latin typeface="Calibri" pitchFamily="34" charset="0"/>
            </a:endParaRPr>
          </a:p>
        </p:txBody>
      </p:sp>
      <p:pic>
        <p:nvPicPr>
          <p:cNvPr id="10240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5291" y="4896643"/>
            <a:ext cx="2438400" cy="153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08" name="Text Box 8"/>
          <p:cNvSpPr txBox="1">
            <a:spLocks noChangeArrowheads="1"/>
          </p:cNvSpPr>
          <p:nvPr/>
        </p:nvSpPr>
        <p:spPr bwMode="auto">
          <a:xfrm>
            <a:off x="277083" y="304800"/>
            <a:ext cx="5486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4000" dirty="0" smtClean="0">
                <a:latin typeface="Calibri" pitchFamily="34" charset="0"/>
              </a:rPr>
              <a:t>Treatment </a:t>
            </a:r>
            <a:r>
              <a:rPr lang="en-US" sz="4000" dirty="0">
                <a:latin typeface="Calibri" pitchFamily="34" charset="0"/>
              </a:rPr>
              <a:t>Processes</a:t>
            </a:r>
          </a:p>
        </p:txBody>
      </p:sp>
      <p:sp>
        <p:nvSpPr>
          <p:cNvPr id="102412" name="Text Box 12"/>
          <p:cNvSpPr txBox="1">
            <a:spLocks noChangeArrowheads="1"/>
          </p:cNvSpPr>
          <p:nvPr/>
        </p:nvSpPr>
        <p:spPr bwMode="auto">
          <a:xfrm>
            <a:off x="1981200" y="5181600"/>
            <a:ext cx="7620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sz="800" b="1">
              <a:solidFill>
                <a:srgbClr val="0072C0"/>
              </a:solidFill>
            </a:endParaRPr>
          </a:p>
        </p:txBody>
      </p:sp>
      <p:sp>
        <p:nvSpPr>
          <p:cNvPr id="102417" name="Text Box 17"/>
          <p:cNvSpPr txBox="1">
            <a:spLocks noChangeArrowheads="1"/>
          </p:cNvSpPr>
          <p:nvPr/>
        </p:nvSpPr>
        <p:spPr bwMode="auto">
          <a:xfrm>
            <a:off x="553602" y="1179944"/>
            <a:ext cx="20721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latin typeface="Calibri" pitchFamily="34" charset="0"/>
              </a:rPr>
              <a:t>Alkaline Hydrolysis</a:t>
            </a:r>
            <a:endParaRPr lang="en-US" dirty="0">
              <a:latin typeface="Calibri" pitchFamily="34" charset="0"/>
            </a:endParaRPr>
          </a:p>
        </p:txBody>
      </p:sp>
      <p:sp>
        <p:nvSpPr>
          <p:cNvPr id="102422" name="Text Box 22"/>
          <p:cNvSpPr txBox="1">
            <a:spLocks noChangeArrowheads="1"/>
          </p:cNvSpPr>
          <p:nvPr/>
        </p:nvSpPr>
        <p:spPr bwMode="auto">
          <a:xfrm>
            <a:off x="762000" y="4060350"/>
            <a:ext cx="1981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dirty="0" smtClean="0">
                <a:latin typeface="Calibri" pitchFamily="34" charset="0"/>
              </a:rPr>
              <a:t>Steam Autoclave</a:t>
            </a:r>
            <a:endParaRPr lang="en-US" dirty="0">
              <a:latin typeface="Calibri" pitchFamily="34" charset="0"/>
            </a:endParaRPr>
          </a:p>
        </p:txBody>
      </p:sp>
      <p:pic>
        <p:nvPicPr>
          <p:cNvPr id="102424" name="Picture 24" descr="a_NeedleEa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4714" y="4389466"/>
            <a:ext cx="1127125"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102426" name="Text Box 26"/>
          <p:cNvSpPr txBox="1">
            <a:spLocks noChangeArrowheads="1"/>
          </p:cNvSpPr>
          <p:nvPr/>
        </p:nvSpPr>
        <p:spPr bwMode="auto">
          <a:xfrm>
            <a:off x="304800" y="35814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Calibri" pitchFamily="34" charset="0"/>
            </a:endParaRPr>
          </a:p>
        </p:txBody>
      </p:sp>
      <p:sp>
        <p:nvSpPr>
          <p:cNvPr id="102427" name="Text Box 27"/>
          <p:cNvSpPr txBox="1">
            <a:spLocks noChangeArrowheads="1"/>
          </p:cNvSpPr>
          <p:nvPr/>
        </p:nvSpPr>
        <p:spPr bwMode="auto">
          <a:xfrm>
            <a:off x="4252943" y="3878999"/>
            <a:ext cx="6297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dirty="0" smtClean="0">
                <a:latin typeface="Calibri" pitchFamily="34" charset="0"/>
              </a:rPr>
              <a:t>Heat</a:t>
            </a:r>
            <a:endParaRPr lang="en-US" dirty="0">
              <a:latin typeface="Calibri" pitchFamily="34" charset="0"/>
            </a:endParaRPr>
          </a:p>
        </p:txBody>
      </p:sp>
      <p:pic>
        <p:nvPicPr>
          <p:cNvPr id="102429" name="Picture 29" descr="img0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9266" y="2144209"/>
            <a:ext cx="2305050" cy="1676401"/>
          </a:xfrm>
          <a:prstGeom prst="rect">
            <a:avLst/>
          </a:prstGeom>
          <a:noFill/>
          <a:extLst>
            <a:ext uri="{909E8E84-426E-40DD-AFC4-6F175D3DCCD1}">
              <a14:hiddenFill xmlns:a14="http://schemas.microsoft.com/office/drawing/2010/main" xmlns="">
                <a:solidFill>
                  <a:srgbClr val="FFFFFF"/>
                </a:solidFill>
              </a14:hiddenFill>
            </a:ext>
          </a:extLst>
        </p:spPr>
      </p:pic>
      <p:sp>
        <p:nvSpPr>
          <p:cNvPr id="102431" name="Text Box 31"/>
          <p:cNvSpPr txBox="1">
            <a:spLocks noChangeArrowheads="1"/>
          </p:cNvSpPr>
          <p:nvPr/>
        </p:nvSpPr>
        <p:spPr bwMode="auto">
          <a:xfrm>
            <a:off x="6165560" y="1765858"/>
            <a:ext cx="2438400" cy="246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45000"/>
              </a:lnSpc>
              <a:spcBef>
                <a:spcPct val="50000"/>
              </a:spcBef>
            </a:pPr>
            <a:r>
              <a:rPr lang="en-US" dirty="0" smtClean="0">
                <a:latin typeface="Calibri" pitchFamily="34" charset="0"/>
              </a:rPr>
              <a:t>Pyrolysis</a:t>
            </a:r>
            <a:endParaRPr lang="en-US" dirty="0">
              <a:latin typeface="Calibri" pitchFamily="34" charset="0"/>
            </a:endParaRPr>
          </a:p>
        </p:txBody>
      </p:sp>
      <p:pic>
        <p:nvPicPr>
          <p:cNvPr id="102433" name="Picture 33" descr="Close this window"/>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3196" y="2353705"/>
            <a:ext cx="1295400"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102435" name="Text Box 35"/>
          <p:cNvSpPr txBox="1">
            <a:spLocks noChangeArrowheads="1"/>
          </p:cNvSpPr>
          <p:nvPr/>
        </p:nvSpPr>
        <p:spPr bwMode="auto">
          <a:xfrm>
            <a:off x="3927495" y="1765858"/>
            <a:ext cx="106680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dirty="0" smtClean="0">
                <a:latin typeface="Calibri" pitchFamily="34" charset="0"/>
              </a:rPr>
              <a:t>Chemical</a:t>
            </a:r>
            <a:endParaRPr lang="en-US" dirty="0">
              <a:latin typeface="Calibri" pitchFamily="34" charset="0"/>
            </a:endParaRPr>
          </a:p>
        </p:txBody>
      </p:sp>
      <p:pic>
        <p:nvPicPr>
          <p:cNvPr id="3075" name="Picture 3"/>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234" t="6383" r="29254" b="8723"/>
          <a:stretch/>
        </p:blipFill>
        <p:spPr bwMode="auto">
          <a:xfrm>
            <a:off x="893998" y="1710490"/>
            <a:ext cx="1380653" cy="2005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7" descr="AMD Autoclave3 8-1-08 02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4671958"/>
            <a:ext cx="2438400" cy="1823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5053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2416"/>
                                        </p:tgtEl>
                                        <p:attrNameLst>
                                          <p:attrName>style.visibility</p:attrName>
                                        </p:attrNameLst>
                                      </p:cBhvr>
                                      <p:to>
                                        <p:strVal val="visible"/>
                                      </p:to>
                                    </p:set>
                                    <p:animEffect transition="in" filter="diamond(in)">
                                      <p:cBhvr>
                                        <p:cTn id="7" dur="2000"/>
                                        <p:tgtEl>
                                          <p:spTgt spid="1024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2434"/>
                                        </p:tgtEl>
                                        <p:attrNameLst>
                                          <p:attrName>style.visibility</p:attrName>
                                        </p:attrNameLst>
                                      </p:cBhvr>
                                      <p:to>
                                        <p:strVal val="visible"/>
                                      </p:to>
                                    </p:set>
                                    <p:animEffect transition="in" filter="diamond(in)">
                                      <p:cBhvr>
                                        <p:cTn id="10" dur="2000"/>
                                        <p:tgtEl>
                                          <p:spTgt spid="102434"/>
                                        </p:tgtEl>
                                      </p:cBhvr>
                                    </p:animEffect>
                                  </p:childTnLst>
                                </p:cTn>
                              </p:par>
                              <p:par>
                                <p:cTn id="11" presetID="8" presetClass="entr" presetSubtype="16" fill="hold" nodeType="withEffect">
                                  <p:stCondLst>
                                    <p:cond delay="0"/>
                                  </p:stCondLst>
                                  <p:childTnLst>
                                    <p:set>
                                      <p:cBhvr>
                                        <p:cTn id="12" dur="1" fill="hold">
                                          <p:stCondLst>
                                            <p:cond delay="0"/>
                                          </p:stCondLst>
                                        </p:cTn>
                                        <p:tgtEl>
                                          <p:spTgt spid="102433"/>
                                        </p:tgtEl>
                                        <p:attrNameLst>
                                          <p:attrName>style.visibility</p:attrName>
                                        </p:attrNameLst>
                                      </p:cBhvr>
                                      <p:to>
                                        <p:strVal val="visible"/>
                                      </p:to>
                                    </p:set>
                                    <p:animEffect transition="in" filter="diamond(in)">
                                      <p:cBhvr>
                                        <p:cTn id="13" dur="2000"/>
                                        <p:tgtEl>
                                          <p:spTgt spid="10243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2408"/>
                                        </p:tgtEl>
                                        <p:attrNameLst>
                                          <p:attrName>style.visibility</p:attrName>
                                        </p:attrNameLst>
                                      </p:cBhvr>
                                      <p:to>
                                        <p:strVal val="visible"/>
                                      </p:to>
                                    </p:set>
                                    <p:animEffect transition="in" filter="box(in)">
                                      <p:cBhvr>
                                        <p:cTn id="16" dur="500"/>
                                        <p:tgtEl>
                                          <p:spTgt spid="10240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02430"/>
                                        </p:tgtEl>
                                        <p:attrNameLst>
                                          <p:attrName>style.visibility</p:attrName>
                                        </p:attrNameLst>
                                      </p:cBhvr>
                                      <p:to>
                                        <p:strVal val="visible"/>
                                      </p:to>
                                    </p:set>
                                    <p:animEffect transition="in" filter="diamond(in)">
                                      <p:cBhvr>
                                        <p:cTn id="19" dur="2000"/>
                                        <p:tgtEl>
                                          <p:spTgt spid="102430"/>
                                        </p:tgtEl>
                                      </p:cBhvr>
                                    </p:animEffect>
                                  </p:childTnLst>
                                </p:cTn>
                              </p:par>
                              <p:par>
                                <p:cTn id="20" presetID="8" presetClass="entr" presetSubtype="16" fill="hold" nodeType="withEffect">
                                  <p:stCondLst>
                                    <p:cond delay="0"/>
                                  </p:stCondLst>
                                  <p:childTnLst>
                                    <p:set>
                                      <p:cBhvr>
                                        <p:cTn id="21" dur="1" fill="hold">
                                          <p:stCondLst>
                                            <p:cond delay="0"/>
                                          </p:stCondLst>
                                        </p:cTn>
                                        <p:tgtEl>
                                          <p:spTgt spid="102429"/>
                                        </p:tgtEl>
                                        <p:attrNameLst>
                                          <p:attrName>style.visibility</p:attrName>
                                        </p:attrNameLst>
                                      </p:cBhvr>
                                      <p:to>
                                        <p:strVal val="visible"/>
                                      </p:to>
                                    </p:set>
                                    <p:animEffect transition="in" filter="diamond(in)">
                                      <p:cBhvr>
                                        <p:cTn id="22" dur="2000"/>
                                        <p:tgtEl>
                                          <p:spTgt spid="1024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17"/>
                                        </p:tgtEl>
                                        <p:attrNameLst>
                                          <p:attrName>style.visibility</p:attrName>
                                        </p:attrNameLst>
                                      </p:cBhvr>
                                      <p:to>
                                        <p:strVal val="visible"/>
                                      </p:to>
                                    </p:set>
                                    <p:animEffect transition="in" filter="fade">
                                      <p:cBhvr>
                                        <p:cTn id="25" dur="2000"/>
                                        <p:tgtEl>
                                          <p:spTgt spid="1024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435"/>
                                        </p:tgtEl>
                                        <p:attrNameLst>
                                          <p:attrName>style.visibility</p:attrName>
                                        </p:attrNameLst>
                                      </p:cBhvr>
                                      <p:to>
                                        <p:strVal val="visible"/>
                                      </p:to>
                                    </p:set>
                                    <p:animEffect transition="in" filter="fade">
                                      <p:cBhvr>
                                        <p:cTn id="28" dur="2000"/>
                                        <p:tgtEl>
                                          <p:spTgt spid="1024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431"/>
                                        </p:tgtEl>
                                        <p:attrNameLst>
                                          <p:attrName>style.visibility</p:attrName>
                                        </p:attrNameLst>
                                      </p:cBhvr>
                                      <p:to>
                                        <p:strVal val="visible"/>
                                      </p:to>
                                    </p:set>
                                    <p:animEffect transition="in" filter="fade">
                                      <p:cBhvr>
                                        <p:cTn id="31" dur="2000"/>
                                        <p:tgtEl>
                                          <p:spTgt spid="102431"/>
                                        </p:tgtEl>
                                      </p:cBhvr>
                                    </p:animEffect>
                                  </p:childTnLst>
                                </p:cTn>
                              </p:par>
                            </p:childTnLst>
                          </p:cTn>
                        </p:par>
                        <p:par>
                          <p:cTn id="32" fill="hold" nodeType="afterGroup">
                            <p:stCondLst>
                              <p:cond delay="2000"/>
                            </p:stCondLst>
                            <p:childTnLst>
                              <p:par>
                                <p:cTn id="33" presetID="8" presetClass="entr" presetSubtype="16" fill="hold" nodeType="afterEffect">
                                  <p:stCondLst>
                                    <p:cond delay="0"/>
                                  </p:stCondLst>
                                  <p:childTnLst>
                                    <p:set>
                                      <p:cBhvr>
                                        <p:cTn id="34" dur="1" fill="hold">
                                          <p:stCondLst>
                                            <p:cond delay="0"/>
                                          </p:stCondLst>
                                        </p:cTn>
                                        <p:tgtEl>
                                          <p:spTgt spid="102424"/>
                                        </p:tgtEl>
                                        <p:attrNameLst>
                                          <p:attrName>style.visibility</p:attrName>
                                        </p:attrNameLst>
                                      </p:cBhvr>
                                      <p:to>
                                        <p:strVal val="visible"/>
                                      </p:to>
                                    </p:set>
                                    <p:animEffect transition="in" filter="diamond(in)">
                                      <p:cBhvr>
                                        <p:cTn id="35" dur="2000"/>
                                        <p:tgtEl>
                                          <p:spTgt spid="102424"/>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02425"/>
                                        </p:tgtEl>
                                        <p:attrNameLst>
                                          <p:attrName>style.visibility</p:attrName>
                                        </p:attrNameLst>
                                      </p:cBhvr>
                                      <p:to>
                                        <p:strVal val="visible"/>
                                      </p:to>
                                    </p:set>
                                    <p:animEffect transition="in" filter="diamond(in)">
                                      <p:cBhvr>
                                        <p:cTn id="38" dur="2000"/>
                                        <p:tgtEl>
                                          <p:spTgt spid="10242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02421"/>
                                        </p:tgtEl>
                                        <p:attrNameLst>
                                          <p:attrName>style.visibility</p:attrName>
                                        </p:attrNameLst>
                                      </p:cBhvr>
                                      <p:to>
                                        <p:strVal val="visible"/>
                                      </p:to>
                                    </p:set>
                                    <p:animEffect transition="in" filter="diamond(in)">
                                      <p:cBhvr>
                                        <p:cTn id="41" dur="2000"/>
                                        <p:tgtEl>
                                          <p:spTgt spid="102421"/>
                                        </p:tgtEl>
                                      </p:cBhvr>
                                    </p:animEffect>
                                  </p:childTnLst>
                                </p:cTn>
                              </p:par>
                              <p:par>
                                <p:cTn id="42" presetID="8" presetClass="entr" presetSubtype="16" fill="hold" nodeType="withEffect">
                                  <p:stCondLst>
                                    <p:cond delay="0"/>
                                  </p:stCondLst>
                                  <p:childTnLst>
                                    <p:set>
                                      <p:cBhvr>
                                        <p:cTn id="43" dur="1" fill="hold">
                                          <p:stCondLst>
                                            <p:cond delay="0"/>
                                          </p:stCondLst>
                                        </p:cTn>
                                        <p:tgtEl>
                                          <p:spTgt spid="102406"/>
                                        </p:tgtEl>
                                        <p:attrNameLst>
                                          <p:attrName>style.visibility</p:attrName>
                                        </p:attrNameLst>
                                      </p:cBhvr>
                                      <p:to>
                                        <p:strVal val="visible"/>
                                      </p:to>
                                    </p:set>
                                    <p:animEffect transition="in" filter="diamond(in)">
                                      <p:cBhvr>
                                        <p:cTn id="44" dur="2000"/>
                                        <p:tgtEl>
                                          <p:spTgt spid="102406"/>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2407"/>
                                        </p:tgtEl>
                                        <p:attrNameLst>
                                          <p:attrName>style.visibility</p:attrName>
                                        </p:attrNameLst>
                                      </p:cBhvr>
                                      <p:to>
                                        <p:strVal val="visible"/>
                                      </p:to>
                                    </p:set>
                                    <p:animEffect transition="in" filter="diamond(in)">
                                      <p:cBhvr>
                                        <p:cTn id="47" dur="2000"/>
                                        <p:tgtEl>
                                          <p:spTgt spid="102407"/>
                                        </p:tgtEl>
                                      </p:cBhvr>
                                    </p:animEffect>
                                  </p:childTnLst>
                                </p:cTn>
                              </p:par>
                              <p:par>
                                <p:cTn id="48" presetID="8" presetClass="entr" presetSubtype="16" fill="hold" nodeType="withEffect">
                                  <p:stCondLst>
                                    <p:cond delay="0"/>
                                  </p:stCondLst>
                                  <p:childTnLst>
                                    <p:set>
                                      <p:cBhvr>
                                        <p:cTn id="49" dur="1" fill="hold">
                                          <p:stCondLst>
                                            <p:cond delay="0"/>
                                          </p:stCondLst>
                                        </p:cTn>
                                        <p:tgtEl>
                                          <p:spTgt spid="102412"/>
                                        </p:tgtEl>
                                        <p:attrNameLst>
                                          <p:attrName>style.visibility</p:attrName>
                                        </p:attrNameLst>
                                      </p:cBhvr>
                                      <p:to>
                                        <p:strVal val="visible"/>
                                      </p:to>
                                    </p:set>
                                    <p:animEffect transition="in" filter="diamond(in)">
                                      <p:cBhvr>
                                        <p:cTn id="50" dur="2000"/>
                                        <p:tgtEl>
                                          <p:spTgt spid="102412"/>
                                        </p:tgtEl>
                                      </p:cBhvr>
                                    </p:animEffect>
                                  </p:childTnLst>
                                </p:cTn>
                              </p:par>
                              <p:par>
                                <p:cTn id="51" presetID="1" presetClass="entr" presetSubtype="0" fill="hold" nodeType="withEffect">
                                  <p:stCondLst>
                                    <p:cond delay="0"/>
                                  </p:stCondLst>
                                  <p:childTnLst>
                                    <p:set>
                                      <p:cBhvr>
                                        <p:cTn id="52" dur="1" fill="hold">
                                          <p:stCondLst>
                                            <p:cond delay="0"/>
                                          </p:stCondLst>
                                        </p:cTn>
                                        <p:tgtEl>
                                          <p:spTgt spid="102412"/>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102427"/>
                                        </p:tgtEl>
                                        <p:attrNameLst>
                                          <p:attrName>style.visibility</p:attrName>
                                        </p:attrNameLst>
                                      </p:cBhvr>
                                      <p:to>
                                        <p:strVal val="visible"/>
                                      </p:to>
                                    </p:set>
                                    <p:animEffect transition="in" filter="fade">
                                      <p:cBhvr>
                                        <p:cTn id="55" dur="2000"/>
                                        <p:tgtEl>
                                          <p:spTgt spid="102427"/>
                                        </p:tgtEl>
                                      </p:cBhvr>
                                    </p:animEffect>
                                  </p:childTnLst>
                                </p:cTn>
                              </p:par>
                              <p:par>
                                <p:cTn id="56" presetID="10" presetClass="entr" presetSubtype="0" fill="hold" nodeType="withEffect">
                                  <p:stCondLst>
                                    <p:cond delay="0"/>
                                  </p:stCondLst>
                                  <p:childTnLst>
                                    <p:set>
                                      <p:cBhvr>
                                        <p:cTn id="57" dur="1" fill="hold">
                                          <p:stCondLst>
                                            <p:cond delay="0"/>
                                          </p:stCondLst>
                                        </p:cTn>
                                        <p:tgtEl>
                                          <p:spTgt spid="102422"/>
                                        </p:tgtEl>
                                        <p:attrNameLst>
                                          <p:attrName>style.visibility</p:attrName>
                                        </p:attrNameLst>
                                      </p:cBhvr>
                                      <p:to>
                                        <p:strVal val="visible"/>
                                      </p:to>
                                    </p:set>
                                    <p:animEffect transition="in" filter="fade">
                                      <p:cBhvr>
                                        <p:cTn id="58" dur="2000"/>
                                        <p:tgtEl>
                                          <p:spTgt spid="102422"/>
                                        </p:tgtEl>
                                      </p:cBhvr>
                                    </p:animEffect>
                                  </p:childTnLst>
                                </p:cTn>
                              </p:par>
                              <p:par>
                                <p:cTn id="59" presetID="10" presetClass="entr" presetSubtype="0" fill="hold" nodeType="withEffect">
                                  <p:stCondLst>
                                    <p:cond delay="0"/>
                                  </p:stCondLst>
                                  <p:childTnLst>
                                    <p:set>
                                      <p:cBhvr>
                                        <p:cTn id="60" dur="1" fill="hold">
                                          <p:stCondLst>
                                            <p:cond delay="0"/>
                                          </p:stCondLst>
                                        </p:cTn>
                                        <p:tgtEl>
                                          <p:spTgt spid="102405">
                                            <p:txEl>
                                              <p:pRg st="0" end="0"/>
                                            </p:txEl>
                                          </p:spTgt>
                                        </p:tgtEl>
                                        <p:attrNameLst>
                                          <p:attrName>style.visibility</p:attrName>
                                        </p:attrNameLst>
                                      </p:cBhvr>
                                      <p:to>
                                        <p:strVal val="visible"/>
                                      </p:to>
                                    </p:set>
                                    <p:animEffect transition="in" filter="fade">
                                      <p:cBhvr>
                                        <p:cTn id="61" dur="2000"/>
                                        <p:tgtEl>
                                          <p:spTgt spid="102405">
                                            <p:txEl>
                                              <p:pRg st="0" end="0"/>
                                            </p:txEl>
                                          </p:spTgt>
                                        </p:tgtEl>
                                      </p:cBhvr>
                                    </p:animEffect>
                                  </p:childTnLst>
                                </p:cTn>
                              </p:par>
                              <p:par>
                                <p:cTn id="62" presetID="8" presetClass="entr" presetSubtype="16"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diamond(in)">
                                      <p:cBhvr>
                                        <p:cTn id="6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4" grpId="0" animBg="1"/>
      <p:bldP spid="102430" grpId="0" animBg="1"/>
      <p:bldP spid="102425" grpId="0" animBg="1"/>
      <p:bldP spid="102421" grpId="0" animBg="1"/>
      <p:bldP spid="102416" grpId="0" animBg="1"/>
      <p:bldP spid="102407" grpId="0" animBg="1"/>
      <p:bldP spid="102408" grpId="0"/>
      <p:bldP spid="102417" grpId="0"/>
      <p:bldP spid="102431" grpId="0"/>
      <p:bldP spid="1024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52400"/>
            <a:ext cx="6629400" cy="990600"/>
          </a:xfrm>
        </p:spPr>
        <p:txBody>
          <a:bodyPr>
            <a:normAutofit/>
          </a:bodyPr>
          <a:lstStyle/>
          <a:p>
            <a:r>
              <a:rPr lang="en-US" sz="4000" dirty="0" smtClean="0">
                <a:latin typeface="+mn-lt"/>
              </a:rPr>
              <a:t>Biological vs. Biomedical</a:t>
            </a:r>
            <a:endParaRPr lang="en-US" sz="4000" dirty="0">
              <a:latin typeface="+mn-lt"/>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sz="2800" b="1" dirty="0" smtClean="0">
                <a:cs typeface="Arial" pitchFamily="34" charset="0"/>
              </a:rPr>
              <a:t>ss. 62-701.200(9), </a:t>
            </a:r>
            <a:r>
              <a:rPr lang="en-US" sz="2800" b="1" i="1" dirty="0" smtClean="0">
                <a:cs typeface="Arial" pitchFamily="34" charset="0"/>
              </a:rPr>
              <a:t>FAC</a:t>
            </a:r>
          </a:p>
          <a:p>
            <a:pPr marL="0" indent="0">
              <a:buNone/>
            </a:pPr>
            <a:r>
              <a:rPr lang="en-US" sz="2800" b="1" dirty="0" smtClean="0">
                <a:cs typeface="Arial" pitchFamily="34" charset="0"/>
              </a:rPr>
              <a:t>Biological waste </a:t>
            </a:r>
            <a:r>
              <a:rPr lang="en-US" sz="2800" dirty="0" smtClean="0">
                <a:cs typeface="Arial" pitchFamily="34" charset="0"/>
              </a:rPr>
              <a:t>means </a:t>
            </a:r>
            <a:r>
              <a:rPr lang="en-US" sz="2800" dirty="0">
                <a:cs typeface="Arial" pitchFamily="34" charset="0"/>
              </a:rPr>
              <a:t>solid waste that causes or has the capability </a:t>
            </a:r>
            <a:r>
              <a:rPr lang="en-US" sz="2800" dirty="0" smtClean="0">
                <a:cs typeface="Arial" pitchFamily="34" charset="0"/>
              </a:rPr>
              <a:t>of causing </a:t>
            </a:r>
            <a:r>
              <a:rPr lang="en-US" sz="2800" dirty="0">
                <a:cs typeface="Arial" pitchFamily="34" charset="0"/>
              </a:rPr>
              <a:t>disease or infection and includes biomedical waste, animals that died </a:t>
            </a:r>
            <a:r>
              <a:rPr lang="en-US" sz="2800" dirty="0" smtClean="0">
                <a:cs typeface="Arial" pitchFamily="34" charset="0"/>
              </a:rPr>
              <a:t>from disease</a:t>
            </a:r>
            <a:r>
              <a:rPr lang="en-US" sz="2800" dirty="0">
                <a:cs typeface="Arial" pitchFamily="34" charset="0"/>
              </a:rPr>
              <a:t>, and other wastes capable of transmitting </a:t>
            </a:r>
            <a:r>
              <a:rPr lang="en-US" sz="2800" dirty="0" smtClean="0">
                <a:cs typeface="Arial" pitchFamily="34" charset="0"/>
              </a:rPr>
              <a:t>pathogens </a:t>
            </a:r>
            <a:r>
              <a:rPr lang="en-US" sz="2800" dirty="0">
                <a:cs typeface="Arial" pitchFamily="34" charset="0"/>
              </a:rPr>
              <a:t>to humans or animals</a:t>
            </a:r>
            <a:r>
              <a:rPr lang="en-US" sz="2800" dirty="0" smtClean="0">
                <a:cs typeface="Arial" pitchFamily="34" charset="0"/>
              </a:rPr>
              <a:t>.</a:t>
            </a:r>
          </a:p>
          <a:p>
            <a:pPr marL="0" indent="0">
              <a:buNone/>
            </a:pPr>
            <a:endParaRPr lang="en-US" sz="2800" b="1" dirty="0" smtClean="0">
              <a:cs typeface="Arial" pitchFamily="34" charset="0"/>
            </a:endParaRPr>
          </a:p>
          <a:p>
            <a:pPr marL="0" indent="0">
              <a:buNone/>
            </a:pPr>
            <a:r>
              <a:rPr lang="en-US" sz="2800" b="1" dirty="0" smtClean="0">
                <a:cs typeface="Arial" pitchFamily="34" charset="0"/>
              </a:rPr>
              <a:t>ss. 381.0098(2)(a), </a:t>
            </a:r>
            <a:r>
              <a:rPr lang="en-US" sz="2800" b="1" i="1" dirty="0" smtClean="0">
                <a:cs typeface="Arial" pitchFamily="34" charset="0"/>
              </a:rPr>
              <a:t>Florida Statutes (FS)</a:t>
            </a:r>
          </a:p>
          <a:p>
            <a:pPr marL="0" indent="0">
              <a:buNone/>
            </a:pPr>
            <a:r>
              <a:rPr lang="en-US" sz="2800" b="1" dirty="0" smtClean="0">
                <a:cs typeface="Arial" pitchFamily="34" charset="0"/>
              </a:rPr>
              <a:t>Biomedical waste </a:t>
            </a:r>
            <a:r>
              <a:rPr lang="en-US" sz="2800" dirty="0">
                <a:cs typeface="Arial" pitchFamily="34" charset="0"/>
              </a:rPr>
              <a:t>means any solid or liquid waste which may present a threat of infection to humans. The term includes, but is not limited to, nonliquid human tissue and body parts; laboratory and veterinary waste which contains human-disease-causing agents; discarded disposable sharps; human blood, blood products, and body fluids; and other materials which in the opinion of the department represent a significant risk of infection to persons outside the generating facility. </a:t>
            </a:r>
          </a:p>
        </p:txBody>
      </p:sp>
    </p:spTree>
    <p:extLst>
      <p:ext uri="{BB962C8B-B14F-4D97-AF65-F5344CB8AC3E}">
        <p14:creationId xmlns:p14="http://schemas.microsoft.com/office/powerpoint/2010/main" xmlns="" val="3428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52400"/>
            <a:ext cx="6629400" cy="990600"/>
          </a:xfrm>
        </p:spPr>
        <p:txBody>
          <a:bodyPr>
            <a:normAutofit/>
          </a:bodyPr>
          <a:lstStyle/>
          <a:p>
            <a:r>
              <a:rPr lang="en-US" sz="4000" dirty="0" smtClean="0">
                <a:latin typeface="+mn-lt"/>
              </a:rPr>
              <a:t>Biological vs. Biomedical</a:t>
            </a:r>
            <a:endParaRPr lang="en-US" sz="4000" dirty="0">
              <a:latin typeface="+mn-lt"/>
            </a:endParaRPr>
          </a:p>
        </p:txBody>
      </p:sp>
      <p:sp>
        <p:nvSpPr>
          <p:cNvPr id="3" name="Content Placeholder 2"/>
          <p:cNvSpPr>
            <a:spLocks noGrp="1"/>
          </p:cNvSpPr>
          <p:nvPr>
            <p:ph idx="1"/>
          </p:nvPr>
        </p:nvSpPr>
        <p:spPr>
          <a:xfrm>
            <a:off x="441433" y="1600200"/>
            <a:ext cx="8229600" cy="4876800"/>
          </a:xfrm>
        </p:spPr>
        <p:txBody>
          <a:bodyPr>
            <a:noAutofit/>
          </a:bodyPr>
          <a:lstStyle/>
          <a:p>
            <a:pPr marL="0" indent="0">
              <a:buNone/>
            </a:pPr>
            <a:r>
              <a:rPr lang="en-US" sz="2000" b="1" dirty="0" smtClean="0">
                <a:cs typeface="Arial" pitchFamily="34" charset="0"/>
              </a:rPr>
              <a:t>ss. 62-701.520(5), </a:t>
            </a:r>
            <a:r>
              <a:rPr lang="en-US" sz="2000" b="1" i="1" dirty="0" smtClean="0">
                <a:cs typeface="Arial" pitchFamily="34" charset="0"/>
              </a:rPr>
              <a:t>FAC</a:t>
            </a:r>
            <a:r>
              <a:rPr lang="en-US" sz="2000" b="1" dirty="0" smtClean="0">
                <a:cs typeface="Arial" pitchFamily="34" charset="0"/>
              </a:rPr>
              <a:t> - Biological </a:t>
            </a:r>
            <a:r>
              <a:rPr lang="en-US" sz="2000" b="1" dirty="0">
                <a:cs typeface="Arial" pitchFamily="34" charset="0"/>
              </a:rPr>
              <a:t>waste </a:t>
            </a:r>
            <a:r>
              <a:rPr lang="en-US" sz="2000" b="1" dirty="0" smtClean="0">
                <a:cs typeface="Arial" pitchFamily="34" charset="0"/>
              </a:rPr>
              <a:t>disposal</a:t>
            </a:r>
            <a:endParaRPr lang="en-US" sz="2000" b="1" dirty="0">
              <a:cs typeface="Arial" pitchFamily="34" charset="0"/>
            </a:endParaRPr>
          </a:p>
          <a:p>
            <a:pPr marL="0" indent="0">
              <a:buNone/>
            </a:pPr>
            <a:r>
              <a:rPr lang="en-US" sz="1600" dirty="0">
                <a:latin typeface="Lucida Sans" pitchFamily="34" charset="0"/>
                <a:cs typeface="Arial" pitchFamily="34" charset="0"/>
              </a:rPr>
              <a:t>(a) Disposal of bodies of domestic animals, upon the death of such animals due to disease, shall be accomplished pursuant to Section 823.041(1), F.S. This provision does not prohibit the disposal of such animals in Class I landfills.</a:t>
            </a:r>
          </a:p>
          <a:p>
            <a:pPr marL="0" indent="0">
              <a:buNone/>
            </a:pPr>
            <a:r>
              <a:rPr lang="en-US" sz="1600" dirty="0">
                <a:latin typeface="Lucida Sans" pitchFamily="34" charset="0"/>
                <a:cs typeface="Arial" pitchFamily="34" charset="0"/>
              </a:rPr>
              <a:t>(b) Disposal of dead poultry and hatchery residue shall be accomplished pursuant to Section 583.181(2), F.S.</a:t>
            </a:r>
          </a:p>
          <a:p>
            <a:pPr marL="0" indent="0">
              <a:buNone/>
            </a:pPr>
            <a:r>
              <a:rPr lang="en-US" sz="1600" dirty="0">
                <a:latin typeface="Lucida Sans" pitchFamily="34" charset="0"/>
                <a:cs typeface="Arial" pitchFamily="34" charset="0"/>
              </a:rPr>
              <a:t>(c) Bodies of captive wildlife, as well as bodies of domestic animals that have not died due to disease, may either be used, burned, disposed of in a Class I landfill, or disposed of on the property where they died provided they are buried at least two feet below the surface of the ground and above the water table</a:t>
            </a:r>
            <a:r>
              <a:rPr lang="en-US" sz="1600" dirty="0" smtClean="0">
                <a:latin typeface="Lucida Sans" pitchFamily="34" charset="0"/>
                <a:cs typeface="Arial" pitchFamily="34" charset="0"/>
              </a:rPr>
              <a:t>.</a:t>
            </a:r>
          </a:p>
          <a:p>
            <a:pPr marL="0" indent="0">
              <a:buNone/>
            </a:pPr>
            <a:r>
              <a:rPr lang="en-US" sz="1600" dirty="0">
                <a:latin typeface="Lucida Sans" pitchFamily="34" charset="0"/>
                <a:cs typeface="Arial" pitchFamily="34" charset="0"/>
              </a:rPr>
              <a:t>(d) Biomedical waste that has been treated may be disposed of as solid waste that is not biomedical. </a:t>
            </a:r>
          </a:p>
          <a:p>
            <a:pPr marL="0" indent="0">
              <a:buNone/>
            </a:pPr>
            <a:r>
              <a:rPr lang="en-US" sz="2000" b="1" dirty="0" smtClean="0">
                <a:cs typeface="Arial" pitchFamily="34" charset="0"/>
              </a:rPr>
              <a:t>ss. 381.0098(2)(e), </a:t>
            </a:r>
            <a:r>
              <a:rPr lang="en-US" sz="2000" b="1" i="1" dirty="0" smtClean="0">
                <a:cs typeface="Arial" pitchFamily="34" charset="0"/>
              </a:rPr>
              <a:t>FS – </a:t>
            </a:r>
            <a:r>
              <a:rPr lang="en-US" sz="2000" b="1" dirty="0" smtClean="0">
                <a:cs typeface="Arial" pitchFamily="34" charset="0"/>
              </a:rPr>
              <a:t>Treatment of biomedical waste</a:t>
            </a:r>
          </a:p>
          <a:p>
            <a:pPr marL="0" indent="0">
              <a:buNone/>
            </a:pPr>
            <a:r>
              <a:rPr lang="en-US" sz="1600" dirty="0" smtClean="0">
                <a:latin typeface="Lucida Sans" pitchFamily="34" charset="0"/>
              </a:rPr>
              <a:t>Treatment is any </a:t>
            </a:r>
            <a:r>
              <a:rPr lang="en-US" sz="1600" dirty="0">
                <a:latin typeface="Lucida Sans" pitchFamily="34" charset="0"/>
              </a:rPr>
              <a:t>process, including steam treatment, chemical treatment, and microwave shredding, which changes the character or composition of biomedical waste so as to render it noninfectious. For the purposes of this section, treatment does not include the incineration of biomedical waste.</a:t>
            </a:r>
            <a:endParaRPr lang="en-US" sz="1600" b="1" dirty="0" smtClean="0">
              <a:latin typeface="Lucida Sans" pitchFamily="34" charset="0"/>
              <a:cs typeface="Arial" pitchFamily="34" charset="0"/>
            </a:endParaRPr>
          </a:p>
          <a:p>
            <a:pPr marL="0" indent="0">
              <a:buNone/>
            </a:pPr>
            <a:endParaRPr lang="en-US" sz="2400" b="1" i="1" dirty="0">
              <a:cs typeface="Arial" pitchFamily="34" charset="0"/>
            </a:endParaRPr>
          </a:p>
        </p:txBody>
      </p:sp>
    </p:spTree>
    <p:extLst>
      <p:ext uri="{BB962C8B-B14F-4D97-AF65-F5344CB8AC3E}">
        <p14:creationId xmlns:p14="http://schemas.microsoft.com/office/powerpoint/2010/main" xmlns="" val="406928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52400"/>
            <a:ext cx="6629400" cy="990600"/>
          </a:xfrm>
        </p:spPr>
        <p:txBody>
          <a:bodyPr>
            <a:normAutofit/>
          </a:bodyPr>
          <a:lstStyle/>
          <a:p>
            <a:r>
              <a:rPr lang="en-US" sz="4000" dirty="0" smtClean="0">
                <a:latin typeface="+mn-lt"/>
              </a:rPr>
              <a:t>Other Regulations</a:t>
            </a:r>
            <a:endParaRPr lang="en-US" sz="4000" dirty="0">
              <a:latin typeface="+mn-lt"/>
            </a:endParaRPr>
          </a:p>
        </p:txBody>
      </p:sp>
      <p:sp>
        <p:nvSpPr>
          <p:cNvPr id="3" name="Content Placeholder 2"/>
          <p:cNvSpPr>
            <a:spLocks noGrp="1"/>
          </p:cNvSpPr>
          <p:nvPr>
            <p:ph idx="1"/>
          </p:nvPr>
        </p:nvSpPr>
        <p:spPr>
          <a:xfrm>
            <a:off x="441433" y="1600200"/>
            <a:ext cx="8229600" cy="4876800"/>
          </a:xfrm>
        </p:spPr>
        <p:txBody>
          <a:bodyPr>
            <a:noAutofit/>
          </a:bodyPr>
          <a:lstStyle/>
          <a:p>
            <a:pPr marL="0" indent="0">
              <a:buNone/>
            </a:pPr>
            <a:r>
              <a:rPr lang="en-US" sz="3000" b="1" dirty="0" smtClean="0">
                <a:cs typeface="Arial" pitchFamily="34" charset="0"/>
              </a:rPr>
              <a:t>49 CFR - Chapter I, subpart 173.134</a:t>
            </a:r>
          </a:p>
          <a:p>
            <a:pPr marL="0" indent="0">
              <a:buNone/>
            </a:pPr>
            <a:r>
              <a:rPr lang="en-US" sz="2400" b="1" dirty="0" smtClean="0">
                <a:latin typeface="Lucida Sans" pitchFamily="34" charset="0"/>
                <a:cs typeface="Arial" pitchFamily="34" charset="0"/>
              </a:rPr>
              <a:t>-</a:t>
            </a:r>
            <a:r>
              <a:rPr lang="en-US" sz="2400" dirty="0" smtClean="0">
                <a:latin typeface="Lucida Sans" pitchFamily="34" charset="0"/>
                <a:cs typeface="Arial" pitchFamily="34" charset="0"/>
              </a:rPr>
              <a:t>Department of Transportation</a:t>
            </a:r>
          </a:p>
          <a:p>
            <a:pPr marL="0" indent="0">
              <a:buNone/>
            </a:pPr>
            <a:r>
              <a:rPr lang="en-US" sz="2400" dirty="0">
                <a:latin typeface="Lucida Sans" pitchFamily="34" charset="0"/>
                <a:cs typeface="Arial" pitchFamily="34" charset="0"/>
              </a:rPr>
              <a:t> </a:t>
            </a:r>
            <a:r>
              <a:rPr lang="en-US" sz="2400" dirty="0" smtClean="0">
                <a:latin typeface="Lucida Sans" pitchFamily="34" charset="0"/>
                <a:cs typeface="Arial" pitchFamily="34" charset="0"/>
              </a:rPr>
              <a:t>  Infectious Waste </a:t>
            </a:r>
          </a:p>
          <a:p>
            <a:pPr marL="0" indent="0">
              <a:buNone/>
            </a:pPr>
            <a:r>
              <a:rPr lang="en-US" sz="2400" dirty="0">
                <a:latin typeface="Lucida Sans" pitchFamily="34" charset="0"/>
                <a:cs typeface="Arial" pitchFamily="34" charset="0"/>
              </a:rPr>
              <a:t> </a:t>
            </a:r>
            <a:r>
              <a:rPr lang="en-US" sz="2400" dirty="0" smtClean="0">
                <a:latin typeface="Lucida Sans" pitchFamily="34" charset="0"/>
                <a:cs typeface="Arial" pitchFamily="34" charset="0"/>
              </a:rPr>
              <a:t>   </a:t>
            </a:r>
            <a:r>
              <a:rPr lang="en-US" sz="2000" dirty="0" smtClean="0">
                <a:latin typeface="Lucida Sans" pitchFamily="34" charset="0"/>
                <a:cs typeface="Arial" pitchFamily="34" charset="0"/>
              </a:rPr>
              <a:t>Category A</a:t>
            </a:r>
          </a:p>
          <a:p>
            <a:pPr marL="0" indent="0">
              <a:buNone/>
            </a:pPr>
            <a:r>
              <a:rPr lang="en-US" sz="2000" dirty="0">
                <a:latin typeface="Lucida Sans" pitchFamily="34" charset="0"/>
                <a:cs typeface="Arial" pitchFamily="34" charset="0"/>
              </a:rPr>
              <a:t>	</a:t>
            </a:r>
            <a:r>
              <a:rPr lang="en-US" sz="2000" dirty="0" smtClean="0">
                <a:latin typeface="Lucida Sans" pitchFamily="34" charset="0"/>
                <a:cs typeface="Arial" pitchFamily="34" charset="0"/>
              </a:rPr>
              <a:t>An infectious substance in a form capable of causing permanent disability or life-threating or fatal disease in otherwise health humans or animals when exposure occurs.</a:t>
            </a:r>
          </a:p>
          <a:p>
            <a:pPr marL="0" indent="0">
              <a:buNone/>
            </a:pPr>
            <a:r>
              <a:rPr lang="en-US" sz="2000" dirty="0" smtClean="0">
                <a:latin typeface="Lucida Sans" pitchFamily="34" charset="0"/>
                <a:cs typeface="Arial" pitchFamily="34" charset="0"/>
              </a:rPr>
              <a:t>     Category B</a:t>
            </a:r>
          </a:p>
          <a:p>
            <a:pPr marL="0" indent="0">
              <a:buNone/>
            </a:pPr>
            <a:r>
              <a:rPr lang="en-US" sz="2000" dirty="0">
                <a:latin typeface="Lucida Sans" pitchFamily="34" charset="0"/>
                <a:cs typeface="Arial" pitchFamily="34" charset="0"/>
              </a:rPr>
              <a:t>	An infectious substance that is not in a form generally capable of causing permanent disability or life-threatening or fatal disease in otherwise healthy humans or animals when exposure to it occurs.</a:t>
            </a:r>
          </a:p>
        </p:txBody>
      </p:sp>
    </p:spTree>
    <p:extLst>
      <p:ext uri="{BB962C8B-B14F-4D97-AF65-F5344CB8AC3E}">
        <p14:creationId xmlns:p14="http://schemas.microsoft.com/office/powerpoint/2010/main" xmlns="" val="218212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1600200"/>
            <a:ext cx="8229600" cy="4876800"/>
          </a:xfrm>
        </p:spPr>
        <p:txBody>
          <a:bodyPr>
            <a:normAutofit/>
          </a:bodyPr>
          <a:lstStyle/>
          <a:p>
            <a:pPr marL="0" indent="0" algn="ctr">
              <a:buNone/>
            </a:pPr>
            <a:r>
              <a:rPr lang="en-US" sz="3000" b="1" dirty="0" smtClean="0">
                <a:cs typeface="Arial" pitchFamily="34" charset="0"/>
              </a:rPr>
              <a:t>Gina Vallone-Hood</a:t>
            </a:r>
          </a:p>
          <a:p>
            <a:pPr marL="0" indent="0" algn="ctr">
              <a:buNone/>
            </a:pPr>
            <a:r>
              <a:rPr lang="en-US" sz="3000" b="1" dirty="0" smtClean="0">
                <a:cs typeface="Arial" pitchFamily="34" charset="0"/>
              </a:rPr>
              <a:t>(850)245-4273</a:t>
            </a:r>
          </a:p>
          <a:p>
            <a:pPr marL="0" indent="0" algn="ctr">
              <a:buNone/>
            </a:pPr>
            <a:r>
              <a:rPr lang="en-US" sz="3000" b="1" dirty="0" smtClean="0">
                <a:cs typeface="Arial" pitchFamily="34" charset="0"/>
              </a:rPr>
              <a:t>gina_vallone@doh.state.fl.us</a:t>
            </a:r>
          </a:p>
          <a:p>
            <a:pPr marL="0" indent="0" algn="ctr">
              <a:buNone/>
            </a:pPr>
            <a:endParaRPr lang="en-US" sz="3000" b="1" dirty="0" smtClean="0">
              <a:cs typeface="Arial" pitchFamily="34" charset="0"/>
            </a:endParaRPr>
          </a:p>
          <a:p>
            <a:pPr marL="0" indent="0" algn="ctr">
              <a:buNone/>
            </a:pPr>
            <a:r>
              <a:rPr lang="en-US" sz="3000" b="1" dirty="0" smtClean="0">
                <a:cs typeface="Arial" pitchFamily="34" charset="0"/>
              </a:rPr>
              <a:t>Israel Juarbe, Jr.</a:t>
            </a:r>
          </a:p>
          <a:p>
            <a:pPr marL="0" indent="0" algn="ctr">
              <a:buNone/>
            </a:pPr>
            <a:r>
              <a:rPr lang="en-US" sz="3000" b="1" dirty="0" smtClean="0">
                <a:cs typeface="Arial" pitchFamily="34" charset="0"/>
              </a:rPr>
              <a:t>(850)245-4444 ext. 2336</a:t>
            </a:r>
          </a:p>
          <a:p>
            <a:pPr marL="0" indent="0" algn="ctr">
              <a:buNone/>
            </a:pPr>
            <a:r>
              <a:rPr lang="en-US" sz="3000" b="1" dirty="0" smtClean="0">
                <a:cs typeface="Arial" pitchFamily="34" charset="0"/>
              </a:rPr>
              <a:t>israel_juarbejr@doh.state.fl.us</a:t>
            </a:r>
            <a:endParaRPr lang="en-US" sz="3000" b="1" dirty="0">
              <a:cs typeface="Arial" pitchFamily="34" charset="0"/>
            </a:endParaRPr>
          </a:p>
        </p:txBody>
      </p:sp>
    </p:spTree>
    <p:extLst>
      <p:ext uri="{BB962C8B-B14F-4D97-AF65-F5344CB8AC3E}">
        <p14:creationId xmlns:p14="http://schemas.microsoft.com/office/powerpoint/2010/main" xmlns="" val="406928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AutoShape 2"/>
          <p:cNvSpPr>
            <a:spLocks noGrp="1" noChangeArrowheads="1"/>
          </p:cNvSpPr>
          <p:nvPr>
            <p:ph type="title"/>
          </p:nvPr>
        </p:nvSpPr>
        <p:spPr>
          <a:xfrm>
            <a:off x="228600" y="304800"/>
            <a:ext cx="8382000" cy="838200"/>
          </a:xfrm>
        </p:spPr>
        <p:txBody>
          <a:bodyPr>
            <a:normAutofit/>
          </a:bodyPr>
          <a:lstStyle/>
          <a:p>
            <a:pPr algn="l"/>
            <a:r>
              <a:rPr lang="en-US" sz="4000" dirty="0"/>
              <a:t>Biomedical Waste </a:t>
            </a:r>
            <a:r>
              <a:rPr lang="en-US" sz="4000" dirty="0" smtClean="0"/>
              <a:t>Law </a:t>
            </a:r>
            <a:r>
              <a:rPr lang="en-US" sz="4000" dirty="0"/>
              <a:t>and Rules</a:t>
            </a:r>
          </a:p>
        </p:txBody>
      </p:sp>
      <p:sp>
        <p:nvSpPr>
          <p:cNvPr id="7" name="Slide Number Placeholder 4"/>
          <p:cNvSpPr>
            <a:spLocks noGrp="1"/>
          </p:cNvSpPr>
          <p:nvPr>
            <p:ph type="sldNum" sz="quarter" idx="12"/>
          </p:nvPr>
        </p:nvSpPr>
        <p:spPr/>
        <p:txBody>
          <a:bodyPr/>
          <a:lstStyle/>
          <a:p>
            <a:fld id="{E75A36FF-787C-40EE-AE84-DCE0267740ED}" type="slidenum">
              <a:rPr lang="en-US"/>
              <a:pPr/>
              <a:t>2</a:t>
            </a:fld>
            <a:endParaRPr lang="en-US"/>
          </a:p>
        </p:txBody>
      </p:sp>
      <p:sp>
        <p:nvSpPr>
          <p:cNvPr id="3075" name="Rectangle 3"/>
          <p:cNvSpPr>
            <a:spLocks noGrp="1" noChangeArrowheads="1"/>
          </p:cNvSpPr>
          <p:nvPr>
            <p:ph type="body" idx="4294967295"/>
          </p:nvPr>
        </p:nvSpPr>
        <p:spPr>
          <a:xfrm>
            <a:off x="666750" y="1924050"/>
            <a:ext cx="8477250" cy="1651000"/>
          </a:xfrm>
        </p:spPr>
        <p:txBody>
          <a:bodyPr>
            <a:noAutofit/>
          </a:bodyPr>
          <a:lstStyle/>
          <a:p>
            <a:r>
              <a:rPr lang="en-US" sz="3000" b="1" dirty="0"/>
              <a:t>Section 381.0098, </a:t>
            </a:r>
            <a:r>
              <a:rPr lang="en-US" sz="3000" b="1" i="1" dirty="0"/>
              <a:t>Florida Statutes </a:t>
            </a:r>
            <a:r>
              <a:rPr lang="en-US" sz="3000" b="1" dirty="0"/>
              <a:t>(</a:t>
            </a:r>
            <a:r>
              <a:rPr lang="en-US" sz="3000" b="1" i="1" dirty="0"/>
              <a:t>FS</a:t>
            </a:r>
            <a:r>
              <a:rPr lang="en-US" sz="3000" b="1" dirty="0"/>
              <a:t>)</a:t>
            </a:r>
          </a:p>
          <a:p>
            <a:r>
              <a:rPr lang="en-US" sz="3000" b="1" dirty="0"/>
              <a:t>Chapter 64E-16, </a:t>
            </a:r>
            <a:r>
              <a:rPr lang="en-US" sz="3000" b="1" i="1" dirty="0"/>
              <a:t>Florida Administrative Code </a:t>
            </a:r>
            <a:r>
              <a:rPr lang="en-US" sz="3000" b="1" dirty="0"/>
              <a:t>(</a:t>
            </a:r>
            <a:r>
              <a:rPr lang="en-US" sz="3000" b="1" i="1" dirty="0"/>
              <a:t>FAC</a:t>
            </a:r>
            <a:r>
              <a:rPr lang="en-US" sz="3000" b="1" dirty="0" smtClean="0"/>
              <a:t>)</a:t>
            </a:r>
          </a:p>
          <a:p>
            <a:pPr marL="0" indent="0">
              <a:buNone/>
            </a:pPr>
            <a:r>
              <a:rPr lang="en-US" sz="3000" b="1" dirty="0" smtClean="0"/>
              <a:t>DOH Authority:</a:t>
            </a:r>
            <a:endParaRPr lang="en-US" sz="3000" b="1" dirty="0"/>
          </a:p>
          <a:p>
            <a:pPr>
              <a:buFont typeface="Wingdings" pitchFamily="2" charset="2"/>
              <a:buNone/>
            </a:pPr>
            <a:endParaRPr lang="en-US" dirty="0">
              <a:latin typeface="Berlin Sans FB" pitchFamily="34" charset="0"/>
            </a:endParaRPr>
          </a:p>
        </p:txBody>
      </p:sp>
      <p:sp>
        <p:nvSpPr>
          <p:cNvPr id="3080" name="Text Box 8"/>
          <p:cNvSpPr txBox="1">
            <a:spLocks noChangeArrowheads="1"/>
          </p:cNvSpPr>
          <p:nvPr/>
        </p:nvSpPr>
        <p:spPr bwMode="auto">
          <a:xfrm>
            <a:off x="609600" y="3574476"/>
            <a:ext cx="40386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1" eaLnBrk="1" hangingPunct="1">
              <a:spcBef>
                <a:spcPct val="20000"/>
              </a:spcBef>
            </a:pPr>
            <a:r>
              <a:rPr lang="en-US" sz="2400" dirty="0">
                <a:latin typeface="Lucida Sans" pitchFamily="34" charset="0"/>
              </a:rPr>
              <a:t>Onsite</a:t>
            </a:r>
          </a:p>
          <a:p>
            <a:pPr marL="800100" lvl="1" indent="-342900" eaLnBrk="1" hangingPunct="1">
              <a:spcBef>
                <a:spcPct val="20000"/>
              </a:spcBef>
              <a:buSzPct val="100000"/>
              <a:buFont typeface="Lucida Sans" pitchFamily="34" charset="0"/>
              <a:buChar char="‣"/>
            </a:pPr>
            <a:r>
              <a:rPr lang="en-US" sz="2400" dirty="0">
                <a:latin typeface="Lucida Sans" pitchFamily="34" charset="0"/>
              </a:rPr>
              <a:t>  Segregation</a:t>
            </a:r>
          </a:p>
          <a:p>
            <a:pPr marL="800100" lvl="1" indent="-342900" eaLnBrk="1" hangingPunct="1">
              <a:spcBef>
                <a:spcPct val="20000"/>
              </a:spcBef>
              <a:buSzPct val="100000"/>
              <a:buFont typeface="Lucida Sans" pitchFamily="34" charset="0"/>
              <a:buChar char="‣"/>
            </a:pPr>
            <a:r>
              <a:rPr lang="en-US" sz="2400" dirty="0">
                <a:latin typeface="Lucida Sans" pitchFamily="34" charset="0"/>
              </a:rPr>
              <a:t>  Packaging</a:t>
            </a:r>
          </a:p>
          <a:p>
            <a:pPr marL="800100" lvl="1" indent="-342900" eaLnBrk="1" hangingPunct="1">
              <a:spcBef>
                <a:spcPct val="20000"/>
              </a:spcBef>
              <a:buSzPct val="100000"/>
              <a:buFont typeface="Lucida Sans" pitchFamily="34" charset="0"/>
              <a:buChar char="‣"/>
            </a:pPr>
            <a:r>
              <a:rPr lang="en-US" sz="2400" dirty="0">
                <a:latin typeface="Lucida Sans" pitchFamily="34" charset="0"/>
              </a:rPr>
              <a:t>  Storage</a:t>
            </a:r>
          </a:p>
          <a:p>
            <a:pPr marL="800100" lvl="1" indent="-342900" eaLnBrk="1" hangingPunct="1">
              <a:spcBef>
                <a:spcPct val="20000"/>
              </a:spcBef>
              <a:buSzPct val="100000"/>
              <a:buFont typeface="Lucida Sans" pitchFamily="34" charset="0"/>
              <a:buChar char="‣"/>
            </a:pPr>
            <a:r>
              <a:rPr lang="en-US" sz="2400" dirty="0">
                <a:latin typeface="Lucida Sans" pitchFamily="34" charset="0"/>
              </a:rPr>
              <a:t>  Transfer </a:t>
            </a:r>
          </a:p>
          <a:p>
            <a:pPr marL="800100" lvl="1" indent="-342900" eaLnBrk="1" hangingPunct="1">
              <a:spcBef>
                <a:spcPct val="20000"/>
              </a:spcBef>
              <a:buSzPct val="100000"/>
              <a:buFont typeface="Lucida Sans" pitchFamily="34" charset="0"/>
              <a:buChar char="‣"/>
            </a:pPr>
            <a:r>
              <a:rPr lang="en-US" sz="2400" dirty="0">
                <a:latin typeface="Lucida Sans" pitchFamily="34" charset="0"/>
              </a:rPr>
              <a:t>  Treatment (other than </a:t>
            </a:r>
            <a:r>
              <a:rPr lang="en-US" sz="2400" dirty="0" smtClean="0">
                <a:latin typeface="Lucida Sans" pitchFamily="34" charset="0"/>
              </a:rPr>
              <a:t>incineration*)</a:t>
            </a:r>
            <a:endParaRPr lang="en-US" sz="2400" dirty="0">
              <a:latin typeface="Lucida Sans" pitchFamily="34" charset="0"/>
            </a:endParaRPr>
          </a:p>
        </p:txBody>
      </p:sp>
      <p:sp>
        <p:nvSpPr>
          <p:cNvPr id="3081" name="Rectangle 9"/>
          <p:cNvSpPr>
            <a:spLocks noChangeArrowheads="1"/>
          </p:cNvSpPr>
          <p:nvPr/>
        </p:nvSpPr>
        <p:spPr bwMode="auto">
          <a:xfrm>
            <a:off x="4828309" y="3581400"/>
            <a:ext cx="38862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eaLnBrk="1" hangingPunct="1">
              <a:spcBef>
                <a:spcPct val="20000"/>
              </a:spcBef>
              <a:buClr>
                <a:srgbClr val="FF0066"/>
              </a:buClr>
              <a:buSzPct val="125000"/>
              <a:buFont typeface="Wingdings" pitchFamily="2" charset="2"/>
              <a:buNone/>
            </a:pPr>
            <a:r>
              <a:rPr lang="en-US" sz="2400" dirty="0">
                <a:latin typeface="Lucida Sans" pitchFamily="34" charset="0"/>
              </a:rPr>
              <a:t>Offsite</a:t>
            </a:r>
          </a:p>
          <a:p>
            <a:pPr marL="800100" lvl="1" indent="-342900" eaLnBrk="1" hangingPunct="1">
              <a:spcBef>
                <a:spcPct val="20000"/>
              </a:spcBef>
              <a:buSzPct val="100000"/>
              <a:buFont typeface="Lucida Sans" pitchFamily="34" charset="0"/>
              <a:buChar char="‣"/>
            </a:pPr>
            <a:r>
              <a:rPr kumimoji="1" lang="en-US" sz="2400" dirty="0">
                <a:latin typeface="Lucida Sans" pitchFamily="34" charset="0"/>
              </a:rPr>
              <a:t>  Transport </a:t>
            </a:r>
          </a:p>
          <a:p>
            <a:pPr marL="800100" lvl="1" indent="-342900" eaLnBrk="1" hangingPunct="1">
              <a:spcBef>
                <a:spcPct val="20000"/>
              </a:spcBef>
              <a:buSzPct val="100000"/>
              <a:buFont typeface="Lucida Sans" pitchFamily="34" charset="0"/>
              <a:buChar char="‣"/>
            </a:pPr>
            <a:r>
              <a:rPr kumimoji="1" lang="en-US" sz="2400" dirty="0">
                <a:latin typeface="Lucida Sans" pitchFamily="34" charset="0"/>
              </a:rPr>
              <a:t>  Storage </a:t>
            </a:r>
          </a:p>
          <a:p>
            <a:pPr marL="800100" lvl="1" indent="-342900" eaLnBrk="1" hangingPunct="1">
              <a:spcBef>
                <a:spcPct val="20000"/>
              </a:spcBef>
              <a:buSzPct val="100000"/>
              <a:buFont typeface="Lucida Sans" pitchFamily="34" charset="0"/>
              <a:buChar char="‣"/>
            </a:pPr>
            <a:r>
              <a:rPr kumimoji="1" lang="en-US" sz="2400" dirty="0">
                <a:latin typeface="Lucida Sans" pitchFamily="34" charset="0"/>
              </a:rPr>
              <a:t>  Treatment (other than </a:t>
            </a:r>
            <a:r>
              <a:rPr kumimoji="1" lang="en-US" sz="2400" dirty="0" smtClean="0">
                <a:latin typeface="Lucida Sans" pitchFamily="34" charset="0"/>
              </a:rPr>
              <a:t>incineration*)</a:t>
            </a:r>
          </a:p>
          <a:p>
            <a:pPr lvl="1" eaLnBrk="1" hangingPunct="1">
              <a:spcBef>
                <a:spcPct val="20000"/>
              </a:spcBef>
              <a:buSzPct val="100000"/>
            </a:pPr>
            <a:endParaRPr kumimoji="1" lang="en-US" sz="2400" dirty="0" smtClean="0">
              <a:latin typeface="Lucida Sans" pitchFamily="34" charset="0"/>
            </a:endParaRPr>
          </a:p>
        </p:txBody>
      </p:sp>
      <p:sp>
        <p:nvSpPr>
          <p:cNvPr id="2" name="Rectangle 1"/>
          <p:cNvSpPr/>
          <p:nvPr/>
        </p:nvSpPr>
        <p:spPr>
          <a:xfrm>
            <a:off x="5029200" y="6122013"/>
            <a:ext cx="3405099" cy="369332"/>
          </a:xfrm>
          <a:prstGeom prst="rect">
            <a:avLst/>
          </a:prstGeom>
        </p:spPr>
        <p:txBody>
          <a:bodyPr wrap="none">
            <a:spAutoFit/>
          </a:bodyPr>
          <a:lstStyle/>
          <a:p>
            <a:pPr lvl="1">
              <a:spcBef>
                <a:spcPct val="20000"/>
              </a:spcBef>
              <a:buSzPct val="100000"/>
            </a:pPr>
            <a:r>
              <a:rPr kumimoji="1" lang="en-US" i="1" dirty="0" smtClean="0">
                <a:latin typeface="Lucida Sans" pitchFamily="34" charset="0"/>
              </a:rPr>
              <a:t>*Incineration  </a:t>
            </a:r>
            <a:r>
              <a:rPr kumimoji="1" lang="en-US" i="1" dirty="0">
                <a:latin typeface="Lucida Sans" pitchFamily="34" charset="0"/>
              </a:rPr>
              <a:t>under DEP</a:t>
            </a:r>
          </a:p>
        </p:txBody>
      </p:sp>
    </p:spTree>
    <p:extLst>
      <p:ext uri="{BB962C8B-B14F-4D97-AF65-F5344CB8AC3E}">
        <p14:creationId xmlns:p14="http://schemas.microsoft.com/office/powerpoint/2010/main" xmlns="" val="3165386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2707" name="Rectangle 3"/>
          <p:cNvSpPr>
            <a:spLocks noGrp="1" noChangeArrowheads="1"/>
          </p:cNvSpPr>
          <p:nvPr>
            <p:ph type="title"/>
          </p:nvPr>
        </p:nvSpPr>
        <p:spPr/>
        <p:txBody>
          <a:bodyPr>
            <a:normAutofit fontScale="90000"/>
          </a:bodyPr>
          <a:lstStyle/>
          <a:p>
            <a:r>
              <a:rPr lang="en-US"/>
              <a:t/>
            </a:r>
            <a:br>
              <a:rPr lang="en-US"/>
            </a:br>
            <a:r>
              <a:rPr lang="en-US"/>
              <a:t/>
            </a:r>
            <a:br>
              <a:rPr lang="en-US"/>
            </a:br>
            <a:endParaRPr lang="en-US" sz="2000"/>
          </a:p>
        </p:txBody>
      </p:sp>
      <p:graphicFrame>
        <p:nvGraphicFramePr>
          <p:cNvPr id="72706" name="Object 2"/>
          <p:cNvGraphicFramePr>
            <a:graphicFrameLocks noGrp="1" noChangeAspect="1"/>
          </p:cNvGraphicFramePr>
          <p:nvPr>
            <p:ph idx="1"/>
            <p:extLst>
              <p:ext uri="{D42A27DB-BD31-4B8C-83A1-F6EECF244321}">
                <p14:modId xmlns:p14="http://schemas.microsoft.com/office/powerpoint/2010/main" xmlns="" val="3258866526"/>
              </p:ext>
            </p:extLst>
          </p:nvPr>
        </p:nvGraphicFramePr>
        <p:xfrm>
          <a:off x="3429000" y="3730625"/>
          <a:ext cx="1477963" cy="1549400"/>
        </p:xfrm>
        <a:graphic>
          <a:graphicData uri="http://schemas.openxmlformats.org/presentationml/2006/ole">
            <p:oleObj spid="_x0000_s2074" name="Clip" r:id="rId4" imgW="1478733" imgH="1549651" progId="">
              <p:embed/>
            </p:oleObj>
          </a:graphicData>
        </a:graphic>
      </p:graphicFrame>
      <p:graphicFrame>
        <p:nvGraphicFramePr>
          <p:cNvPr id="72708" name="Object 4"/>
          <p:cNvGraphicFramePr>
            <a:graphicFrameLocks noChangeAspect="1"/>
          </p:cNvGraphicFramePr>
          <p:nvPr>
            <p:extLst>
              <p:ext uri="{D42A27DB-BD31-4B8C-83A1-F6EECF244321}">
                <p14:modId xmlns:p14="http://schemas.microsoft.com/office/powerpoint/2010/main" xmlns="" val="1086977305"/>
              </p:ext>
            </p:extLst>
          </p:nvPr>
        </p:nvGraphicFramePr>
        <p:xfrm>
          <a:off x="1752600" y="2419639"/>
          <a:ext cx="3911600" cy="1196975"/>
        </p:xfrm>
        <a:graphic>
          <a:graphicData uri="http://schemas.openxmlformats.org/presentationml/2006/ole">
            <p:oleObj spid="_x0000_s2075" name="Clip" r:id="rId5" imgW="5349875" imgH="2911475" progId="">
              <p:embed/>
            </p:oleObj>
          </a:graphicData>
        </a:graphic>
      </p:graphicFrame>
      <p:sp>
        <p:nvSpPr>
          <p:cNvPr id="72709" name="Text Box 5"/>
          <p:cNvSpPr txBox="1">
            <a:spLocks noChangeArrowheads="1"/>
          </p:cNvSpPr>
          <p:nvPr/>
        </p:nvSpPr>
        <p:spPr bwMode="auto">
          <a:xfrm>
            <a:off x="381000" y="1371600"/>
            <a:ext cx="85344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3000" b="1" dirty="0">
                <a:effectLst>
                  <a:outerShdw blurRad="38100" dist="38100" dir="2700000" algn="tl">
                    <a:srgbClr val="FFFFFF"/>
                  </a:outerShdw>
                </a:effectLst>
                <a:latin typeface="Calibri" pitchFamily="34" charset="0"/>
              </a:rPr>
              <a:t>Interagency Agreement with </a:t>
            </a:r>
          </a:p>
          <a:p>
            <a:pPr eaLnBrk="1" hangingPunct="1"/>
            <a:r>
              <a:rPr lang="en-US" sz="3000" b="1" dirty="0">
                <a:effectLst>
                  <a:outerShdw blurRad="38100" dist="38100" dir="2700000" algn="tl">
                    <a:srgbClr val="FFFFFF"/>
                  </a:outerShdw>
                </a:effectLst>
                <a:latin typeface="Calibri" pitchFamily="34" charset="0"/>
              </a:rPr>
              <a:t>Florida Department  of Environmental Protection</a:t>
            </a:r>
          </a:p>
        </p:txBody>
      </p:sp>
      <p:sp>
        <p:nvSpPr>
          <p:cNvPr id="72710" name="Text Box 6"/>
          <p:cNvSpPr txBox="1">
            <a:spLocks noChangeArrowheads="1"/>
          </p:cNvSpPr>
          <p:nvPr/>
        </p:nvSpPr>
        <p:spPr bwMode="auto">
          <a:xfrm>
            <a:off x="457200" y="381000"/>
            <a:ext cx="4572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4000" dirty="0"/>
              <a:t>Statutory Language</a:t>
            </a:r>
          </a:p>
        </p:txBody>
      </p:sp>
      <p:sp>
        <p:nvSpPr>
          <p:cNvPr id="72711" name="Text Box 7"/>
          <p:cNvSpPr txBox="1">
            <a:spLocks noChangeArrowheads="1"/>
          </p:cNvSpPr>
          <p:nvPr/>
        </p:nvSpPr>
        <p:spPr bwMode="auto">
          <a:xfrm>
            <a:off x="3960091" y="4504748"/>
            <a:ext cx="44958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400" dirty="0">
                <a:solidFill>
                  <a:schemeClr val="tx2"/>
                </a:solidFill>
                <a:effectLst>
                  <a:outerShdw blurRad="38100" dist="38100" dir="2700000" algn="tl">
                    <a:srgbClr val="FFFFFF"/>
                  </a:outerShdw>
                </a:effectLst>
                <a:latin typeface="Times New Roman" pitchFamily="18" charset="0"/>
              </a:rPr>
              <a:t/>
            </a:r>
            <a:br>
              <a:rPr lang="en-US" sz="2400" dirty="0">
                <a:solidFill>
                  <a:schemeClr val="tx2"/>
                </a:solidFill>
                <a:effectLst>
                  <a:outerShdw blurRad="38100" dist="38100" dir="2700000" algn="tl">
                    <a:srgbClr val="FFFFFF"/>
                  </a:outerShdw>
                </a:effectLst>
                <a:latin typeface="Times New Roman" pitchFamily="18" charset="0"/>
              </a:rPr>
            </a:br>
            <a:r>
              <a:rPr lang="en-US" sz="3000" b="1" dirty="0">
                <a:effectLst>
                  <a:outerShdw blurRad="38100" dist="38100" dir="2700000" algn="tl">
                    <a:srgbClr val="FFFFFF"/>
                  </a:outerShdw>
                </a:effectLst>
                <a:latin typeface="Calibri" pitchFamily="34" charset="0"/>
              </a:rPr>
              <a:t>Preemption of Authority </a:t>
            </a:r>
          </a:p>
          <a:p>
            <a:pPr eaLnBrk="1" hangingPunct="1"/>
            <a:r>
              <a:rPr lang="en-US" sz="3000" b="1" dirty="0">
                <a:effectLst>
                  <a:outerShdw blurRad="38100" dist="38100" dir="2700000" algn="tl">
                    <a:srgbClr val="FFFFFF"/>
                  </a:outerShdw>
                </a:effectLst>
                <a:latin typeface="Calibri" pitchFamily="34" charset="0"/>
              </a:rPr>
              <a:t>to Regulate Generators</a:t>
            </a:r>
          </a:p>
        </p:txBody>
      </p:sp>
      <p:sp>
        <p:nvSpPr>
          <p:cNvPr id="72712" name="Text Box 8"/>
          <p:cNvSpPr txBox="1">
            <a:spLocks noChangeArrowheads="1"/>
          </p:cNvSpPr>
          <p:nvPr/>
        </p:nvSpPr>
        <p:spPr bwMode="auto">
          <a:xfrm>
            <a:off x="6888163" y="5832475"/>
            <a:ext cx="244475"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endParaRPr lang="en-US" sz="2400">
              <a:latin typeface="Times New Roman" pitchFamily="18" charset="0"/>
            </a:endParaRPr>
          </a:p>
        </p:txBody>
      </p:sp>
      <p:sp>
        <p:nvSpPr>
          <p:cNvPr id="72713" name="Text Box 9"/>
          <p:cNvSpPr txBox="1">
            <a:spLocks noChangeArrowheads="1"/>
          </p:cNvSpPr>
          <p:nvPr/>
        </p:nvSpPr>
        <p:spPr bwMode="auto">
          <a:xfrm>
            <a:off x="4267200" y="6019800"/>
            <a:ext cx="36830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800" b="1" dirty="0">
                <a:solidFill>
                  <a:srgbClr val="FF0066"/>
                </a:solidFill>
                <a:latin typeface="Impact" pitchFamily="34" charset="0"/>
              </a:rPr>
              <a:t>   </a:t>
            </a:r>
            <a:r>
              <a:rPr lang="en-US" sz="3000" i="1" dirty="0">
                <a:latin typeface="Calibri" pitchFamily="34" charset="0"/>
              </a:rPr>
              <a:t>No local ordinances</a:t>
            </a:r>
          </a:p>
        </p:txBody>
      </p:sp>
    </p:spTree>
    <p:extLst>
      <p:ext uri="{BB962C8B-B14F-4D97-AF65-F5344CB8AC3E}">
        <p14:creationId xmlns:p14="http://schemas.microsoft.com/office/powerpoint/2010/main" xmlns="" val="2829081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slide(fromBottom)">
                                      <p:cBhvr>
                                        <p:cTn id="10" dur="500"/>
                                        <p:tgtEl>
                                          <p:spTgt spid="72709"/>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72706"/>
                                        </p:tgtEl>
                                        <p:attrNameLst>
                                          <p:attrName>style.visibility</p:attrName>
                                        </p:attrNameLst>
                                      </p:cBhvr>
                                      <p:to>
                                        <p:strVal val="visible"/>
                                      </p:to>
                                    </p:set>
                                    <p:animEffect transition="in" filter="wipe(left)">
                                      <p:cBhvr>
                                        <p:cTn id="14" dur="500"/>
                                        <p:tgtEl>
                                          <p:spTgt spid="7270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2711"/>
                                        </p:tgtEl>
                                        <p:attrNameLst>
                                          <p:attrName>style.visibility</p:attrName>
                                        </p:attrNameLst>
                                      </p:cBhvr>
                                      <p:to>
                                        <p:strVal val="visible"/>
                                      </p:to>
                                    </p:set>
                                    <p:animEffect transition="in" filter="slide(fromBottom)">
                                      <p:cBhvr>
                                        <p:cTn id="17" dur="500"/>
                                        <p:tgtEl>
                                          <p:spTgt spid="7271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2713"/>
                                        </p:tgtEl>
                                        <p:attrNameLst>
                                          <p:attrName>style.visibility</p:attrName>
                                        </p:attrNameLst>
                                      </p:cBhvr>
                                      <p:to>
                                        <p:strVal val="visible"/>
                                      </p:to>
                                    </p:set>
                                    <p:animEffect transition="in" filter="slide(fromBottom)">
                                      <p:cBhvr>
                                        <p:cTn id="20" dur="500"/>
                                        <p:tgtEl>
                                          <p:spTgt spid="72713"/>
                                        </p:tgtEl>
                                      </p:cBhvr>
                                    </p:animEffect>
                                  </p:childTnLst>
                                </p:cTn>
                              </p:par>
                            </p:childTnLst>
                          </p:cTn>
                        </p:par>
                        <p:par>
                          <p:cTn id="21" fill="hold" nodeType="afterGroup">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72710"/>
                                        </p:tgtEl>
                                        <p:attrNameLst>
                                          <p:attrName>style.visibility</p:attrName>
                                        </p:attrNameLst>
                                      </p:cBhvr>
                                      <p:to>
                                        <p:strVal val="visible"/>
                                      </p:to>
                                    </p:set>
                                    <p:animEffect transition="in" filter="slide(fromTop)">
                                      <p:cBhvr>
                                        <p:cTn id="24"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p:bldP spid="72711" grpId="0"/>
      <p:bldP spid="727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3186" name="Rectangle 2"/>
          <p:cNvSpPr>
            <a:spLocks noGrp="1" noChangeArrowheads="1"/>
          </p:cNvSpPr>
          <p:nvPr>
            <p:ph type="title"/>
          </p:nvPr>
        </p:nvSpPr>
        <p:spPr>
          <a:xfrm>
            <a:off x="381000" y="304800"/>
            <a:ext cx="5943600" cy="762000"/>
          </a:xfrm>
        </p:spPr>
        <p:txBody>
          <a:bodyPr>
            <a:normAutofit/>
          </a:bodyPr>
          <a:lstStyle/>
          <a:p>
            <a:pPr algn="l"/>
            <a:r>
              <a:rPr lang="en-US" sz="4000" dirty="0"/>
              <a:t>Classification &amp; Licensing</a:t>
            </a:r>
          </a:p>
        </p:txBody>
      </p:sp>
      <p:sp>
        <p:nvSpPr>
          <p:cNvPr id="93187" name="Rectangle 3"/>
          <p:cNvSpPr>
            <a:spLocks noGrp="1" noChangeArrowheads="1"/>
          </p:cNvSpPr>
          <p:nvPr>
            <p:ph idx="1"/>
          </p:nvPr>
        </p:nvSpPr>
        <p:spPr>
          <a:xfrm>
            <a:off x="304800" y="1447800"/>
            <a:ext cx="8382000" cy="5029200"/>
          </a:xfrm>
        </p:spPr>
        <p:txBody>
          <a:bodyPr/>
          <a:lstStyle/>
          <a:p>
            <a:pPr>
              <a:lnSpc>
                <a:spcPct val="90000"/>
              </a:lnSpc>
            </a:pPr>
            <a:r>
              <a:rPr lang="en-US" sz="3000" b="1" dirty="0">
                <a:latin typeface="Calibri" pitchFamily="34" charset="0"/>
              </a:rPr>
              <a:t>Generator</a:t>
            </a:r>
            <a:r>
              <a:rPr lang="en-US" sz="3000" dirty="0">
                <a:latin typeface="Calibri" pitchFamily="34" charset="0"/>
              </a:rPr>
              <a:t> – Produces biomedical waste</a:t>
            </a:r>
          </a:p>
          <a:p>
            <a:pPr lvl="1">
              <a:lnSpc>
                <a:spcPct val="90000"/>
              </a:lnSpc>
            </a:pPr>
            <a:r>
              <a:rPr lang="en-US" sz="1800" dirty="0">
                <a:latin typeface="Lucida Sans" pitchFamily="34" charset="0"/>
              </a:rPr>
              <a:t>Permit or Exemption</a:t>
            </a:r>
          </a:p>
          <a:p>
            <a:pPr>
              <a:lnSpc>
                <a:spcPct val="90000"/>
              </a:lnSpc>
            </a:pPr>
            <a:r>
              <a:rPr lang="en-US" sz="3000" b="1" dirty="0">
                <a:latin typeface="Calibri" pitchFamily="34" charset="0"/>
              </a:rPr>
              <a:t>Transporter</a:t>
            </a:r>
            <a:r>
              <a:rPr lang="en-US" sz="3000" dirty="0">
                <a:latin typeface="Calibri" pitchFamily="34" charset="0"/>
              </a:rPr>
              <a:t> – Transport biomedical waste away from the point of generation to a storage or treatment </a:t>
            </a:r>
            <a:r>
              <a:rPr lang="en-US" sz="3000" dirty="0" smtClean="0">
                <a:latin typeface="Calibri" pitchFamily="34" charset="0"/>
              </a:rPr>
              <a:t>facility</a:t>
            </a:r>
            <a:endParaRPr lang="en-US" sz="3000" dirty="0">
              <a:latin typeface="Calibri" pitchFamily="34" charset="0"/>
            </a:endParaRPr>
          </a:p>
          <a:p>
            <a:pPr lvl="1">
              <a:lnSpc>
                <a:spcPct val="90000"/>
              </a:lnSpc>
            </a:pPr>
            <a:r>
              <a:rPr lang="en-US" sz="1800" dirty="0">
                <a:latin typeface="Lucida Sans" pitchFamily="34" charset="0"/>
              </a:rPr>
              <a:t>Registration of transport vehicles</a:t>
            </a:r>
          </a:p>
          <a:p>
            <a:pPr>
              <a:lnSpc>
                <a:spcPct val="90000"/>
              </a:lnSpc>
            </a:pPr>
            <a:r>
              <a:rPr lang="en-US" sz="3000" b="1" dirty="0">
                <a:latin typeface="Calibri" pitchFamily="34" charset="0"/>
              </a:rPr>
              <a:t>Storage Facility</a:t>
            </a:r>
            <a:r>
              <a:rPr lang="en-US" sz="3000" dirty="0">
                <a:latin typeface="Calibri" pitchFamily="34" charset="0"/>
              </a:rPr>
              <a:t> – Stores biomedical waste at a location other than the point of </a:t>
            </a:r>
            <a:r>
              <a:rPr lang="en-US" sz="3000" dirty="0" smtClean="0">
                <a:latin typeface="Calibri" pitchFamily="34" charset="0"/>
              </a:rPr>
              <a:t>generation</a:t>
            </a:r>
            <a:endParaRPr lang="en-US" sz="3000" dirty="0">
              <a:latin typeface="Calibri" pitchFamily="34" charset="0"/>
            </a:endParaRPr>
          </a:p>
          <a:p>
            <a:pPr lvl="1">
              <a:lnSpc>
                <a:spcPct val="90000"/>
              </a:lnSpc>
            </a:pPr>
            <a:r>
              <a:rPr lang="en-US" sz="1800" dirty="0">
                <a:latin typeface="Lucida Sans" pitchFamily="34" charset="0"/>
              </a:rPr>
              <a:t>Permit</a:t>
            </a:r>
          </a:p>
          <a:p>
            <a:pPr>
              <a:lnSpc>
                <a:spcPct val="90000"/>
              </a:lnSpc>
            </a:pPr>
            <a:r>
              <a:rPr lang="en-US" sz="3000" b="1" dirty="0">
                <a:latin typeface="Calibri" pitchFamily="34" charset="0"/>
              </a:rPr>
              <a:t>Treatment Facility</a:t>
            </a:r>
            <a:r>
              <a:rPr lang="en-US" sz="3000" dirty="0">
                <a:latin typeface="Calibri" pitchFamily="34" charset="0"/>
              </a:rPr>
              <a:t> – Commercial location that treats biomedical </a:t>
            </a:r>
            <a:r>
              <a:rPr lang="en-US" sz="3000" dirty="0" smtClean="0">
                <a:latin typeface="Calibri" pitchFamily="34" charset="0"/>
              </a:rPr>
              <a:t>waste</a:t>
            </a:r>
            <a:endParaRPr lang="en-US" sz="3000" dirty="0">
              <a:latin typeface="Calibri" pitchFamily="34" charset="0"/>
            </a:endParaRPr>
          </a:p>
          <a:p>
            <a:pPr lvl="1">
              <a:lnSpc>
                <a:spcPct val="90000"/>
              </a:lnSpc>
            </a:pPr>
            <a:r>
              <a:rPr lang="en-US" sz="1800" dirty="0">
                <a:latin typeface="Lucida Sans" pitchFamily="34" charset="0"/>
              </a:rPr>
              <a:t>Permit</a:t>
            </a:r>
          </a:p>
          <a:p>
            <a:pPr lvl="1">
              <a:lnSpc>
                <a:spcPct val="90000"/>
              </a:lnSpc>
            </a:pPr>
            <a:endParaRPr lang="en-US" sz="2000" dirty="0">
              <a:latin typeface="Calibri" pitchFamily="34" charset="0"/>
            </a:endParaRPr>
          </a:p>
          <a:p>
            <a:pPr lvl="1">
              <a:lnSpc>
                <a:spcPct val="90000"/>
              </a:lnSpc>
              <a:buFont typeface="Wingdings" pitchFamily="2" charset="2"/>
              <a:buNone/>
            </a:pPr>
            <a:endParaRPr lang="en-US" sz="2000" dirty="0"/>
          </a:p>
        </p:txBody>
      </p:sp>
    </p:spTree>
    <p:extLst>
      <p:ext uri="{BB962C8B-B14F-4D97-AF65-F5344CB8AC3E}">
        <p14:creationId xmlns:p14="http://schemas.microsoft.com/office/powerpoint/2010/main" xmlns="" val="154552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3492" name="AutoShape 4"/>
          <p:cNvSpPr>
            <a:spLocks noGrp="1" noChangeArrowheads="1"/>
          </p:cNvSpPr>
          <p:nvPr>
            <p:ph type="title"/>
          </p:nvPr>
        </p:nvSpPr>
        <p:spPr>
          <a:xfrm>
            <a:off x="228600" y="228600"/>
            <a:ext cx="6858000" cy="838200"/>
          </a:xfrm>
        </p:spPr>
        <p:txBody>
          <a:bodyPr>
            <a:normAutofit/>
          </a:bodyPr>
          <a:lstStyle/>
          <a:p>
            <a:pPr algn="l"/>
            <a:r>
              <a:rPr lang="en-US" sz="4000" dirty="0">
                <a:latin typeface="+mn-lt"/>
              </a:rPr>
              <a:t>Chapter 64E-16, </a:t>
            </a:r>
            <a:r>
              <a:rPr lang="en-US" sz="4000" dirty="0" smtClean="0">
                <a:latin typeface="+mn-lt"/>
              </a:rPr>
              <a:t>FAC</a:t>
            </a:r>
            <a:endParaRPr lang="en-US" sz="4000" dirty="0">
              <a:latin typeface="+mn-lt"/>
            </a:endParaRPr>
          </a:p>
        </p:txBody>
      </p:sp>
      <p:sp>
        <p:nvSpPr>
          <p:cNvPr id="63491" name="Rectangle 3"/>
          <p:cNvSpPr>
            <a:spLocks noGrp="1" noChangeArrowheads="1"/>
          </p:cNvSpPr>
          <p:nvPr>
            <p:ph idx="1"/>
          </p:nvPr>
        </p:nvSpPr>
        <p:spPr>
          <a:xfrm>
            <a:off x="762000" y="1600200"/>
            <a:ext cx="7874000" cy="5029200"/>
          </a:xfrm>
        </p:spPr>
        <p:txBody>
          <a:bodyPr>
            <a:noAutofit/>
          </a:bodyPr>
          <a:lstStyle/>
          <a:p>
            <a:pPr marL="0" indent="0">
              <a:lnSpc>
                <a:spcPct val="80000"/>
              </a:lnSpc>
              <a:buNone/>
            </a:pPr>
            <a:r>
              <a:rPr lang="en-US" sz="3000" b="1" dirty="0" smtClean="0">
                <a:solidFill>
                  <a:prstClr val="black"/>
                </a:solidFill>
                <a:ea typeface="+mj-ea"/>
                <a:cs typeface="+mj-cs"/>
              </a:rPr>
              <a:t>Does </a:t>
            </a:r>
            <a:r>
              <a:rPr lang="en-US" sz="3000" b="1" dirty="0">
                <a:solidFill>
                  <a:prstClr val="black"/>
                </a:solidFill>
                <a:ea typeface="+mj-ea"/>
                <a:cs typeface="+mj-cs"/>
              </a:rPr>
              <a:t>Not Apply To</a:t>
            </a:r>
            <a:r>
              <a:rPr lang="en-US" sz="3000" b="1" dirty="0" smtClean="0">
                <a:solidFill>
                  <a:prstClr val="black"/>
                </a:solidFill>
                <a:ea typeface="+mj-ea"/>
                <a:cs typeface="+mj-cs"/>
              </a:rPr>
              <a:t>:</a:t>
            </a:r>
          </a:p>
          <a:p>
            <a:pPr marL="0" indent="0">
              <a:lnSpc>
                <a:spcPct val="80000"/>
              </a:lnSpc>
              <a:buNone/>
            </a:pPr>
            <a:endParaRPr lang="en-US" sz="3000" b="1" dirty="0" smtClean="0">
              <a:latin typeface="Berlin Sans FB" pitchFamily="34" charset="0"/>
            </a:endParaRPr>
          </a:p>
          <a:p>
            <a:pPr>
              <a:lnSpc>
                <a:spcPct val="80000"/>
              </a:lnSpc>
            </a:pPr>
            <a:r>
              <a:rPr lang="en-US" sz="2400" dirty="0" smtClean="0">
                <a:latin typeface="Lucida Sans" pitchFamily="34" charset="0"/>
              </a:rPr>
              <a:t>Linen </a:t>
            </a:r>
            <a:r>
              <a:rPr lang="en-US" sz="2400" dirty="0">
                <a:latin typeface="Lucida Sans" pitchFamily="34" charset="0"/>
              </a:rPr>
              <a:t>that is to be laundered and reused</a:t>
            </a:r>
          </a:p>
          <a:p>
            <a:pPr lvl="1">
              <a:lnSpc>
                <a:spcPct val="80000"/>
              </a:lnSpc>
              <a:buFontTx/>
              <a:buNone/>
            </a:pPr>
            <a:endParaRPr lang="en-US" sz="2400" dirty="0">
              <a:solidFill>
                <a:srgbClr val="FF0066"/>
              </a:solidFill>
              <a:latin typeface="Lucida Sans" pitchFamily="34" charset="0"/>
            </a:endParaRPr>
          </a:p>
          <a:p>
            <a:pPr>
              <a:lnSpc>
                <a:spcPct val="80000"/>
              </a:lnSpc>
            </a:pPr>
            <a:r>
              <a:rPr kumimoji="1" lang="en-US" sz="2400" dirty="0" smtClean="0">
                <a:latin typeface="Lucida Sans" pitchFamily="34" charset="0"/>
              </a:rPr>
              <a:t>Transport </a:t>
            </a:r>
            <a:r>
              <a:rPr kumimoji="1" lang="en-US" sz="2400" dirty="0">
                <a:latin typeface="Lucida Sans" pitchFamily="34" charset="0"/>
              </a:rPr>
              <a:t>of bodies, parts of bodies, or tissue specimens for lawful examination, investigation or autopsy pursuant to section 406.11, F.S.</a:t>
            </a:r>
          </a:p>
          <a:p>
            <a:pPr>
              <a:lnSpc>
                <a:spcPct val="80000"/>
              </a:lnSpc>
              <a:buFont typeface="Wingdings" pitchFamily="2" charset="2"/>
              <a:buNone/>
            </a:pPr>
            <a:endParaRPr kumimoji="1" lang="en-US" sz="2400" dirty="0">
              <a:latin typeface="Lucida Sans" pitchFamily="34" charset="0"/>
            </a:endParaRPr>
          </a:p>
          <a:p>
            <a:pPr>
              <a:lnSpc>
                <a:spcPct val="80000"/>
              </a:lnSpc>
            </a:pPr>
            <a:r>
              <a:rPr kumimoji="1" lang="en-US" sz="2400" dirty="0" smtClean="0">
                <a:latin typeface="Lucida Sans" pitchFamily="34" charset="0"/>
              </a:rPr>
              <a:t>Dead </a:t>
            </a:r>
            <a:r>
              <a:rPr kumimoji="1" lang="en-US" sz="2400" dirty="0">
                <a:latin typeface="Lucida Sans" pitchFamily="34" charset="0"/>
              </a:rPr>
              <a:t>human bodies that are disposed of by a person under the provisions of Chapter 470, F.S.</a:t>
            </a:r>
          </a:p>
          <a:p>
            <a:pPr>
              <a:lnSpc>
                <a:spcPct val="80000"/>
              </a:lnSpc>
              <a:buFont typeface="Wingdings" pitchFamily="2" charset="2"/>
              <a:buNone/>
            </a:pPr>
            <a:endParaRPr kumimoji="1" lang="en-US" sz="2400" dirty="0">
              <a:latin typeface="Lucida Sans" pitchFamily="34" charset="0"/>
            </a:endParaRPr>
          </a:p>
          <a:p>
            <a:pPr>
              <a:lnSpc>
                <a:spcPct val="80000"/>
              </a:lnSpc>
            </a:pPr>
            <a:r>
              <a:rPr kumimoji="1" lang="en-US" sz="2400" dirty="0" smtClean="0">
                <a:latin typeface="Lucida Sans" pitchFamily="34" charset="0"/>
              </a:rPr>
              <a:t>Testing </a:t>
            </a:r>
            <a:r>
              <a:rPr kumimoji="1" lang="en-US" sz="2400" dirty="0">
                <a:latin typeface="Lucida Sans" pitchFamily="34" charset="0"/>
              </a:rPr>
              <a:t>or research </a:t>
            </a:r>
            <a:r>
              <a:rPr kumimoji="1" lang="en-US" sz="2400" dirty="0" smtClean="0">
                <a:latin typeface="Lucida Sans" pitchFamily="34" charset="0"/>
              </a:rPr>
              <a:t>specimens</a:t>
            </a:r>
          </a:p>
          <a:p>
            <a:pPr>
              <a:lnSpc>
                <a:spcPct val="160000"/>
              </a:lnSpc>
            </a:pPr>
            <a:r>
              <a:rPr kumimoji="1" lang="en-US" sz="2400" i="1" dirty="0" smtClean="0">
                <a:solidFill>
                  <a:schemeClr val="accent6">
                    <a:lumMod val="75000"/>
                  </a:schemeClr>
                </a:solidFill>
                <a:latin typeface="Lucida Sans" pitchFamily="34" charset="0"/>
              </a:rPr>
              <a:t>Farm operations and agricultural businesses*</a:t>
            </a:r>
            <a:r>
              <a:rPr kumimoji="1" lang="en-US" dirty="0">
                <a:latin typeface="Berlin Sans FB" pitchFamily="34" charset="0"/>
              </a:rPr>
              <a:t/>
            </a:r>
            <a:br>
              <a:rPr kumimoji="1" lang="en-US" dirty="0">
                <a:latin typeface="Berlin Sans FB" pitchFamily="34" charset="0"/>
              </a:rPr>
            </a:br>
            <a:endParaRPr kumimoji="1" lang="en-US" dirty="0">
              <a:latin typeface="Berlin Sans FB" pitchFamily="34" charset="0"/>
            </a:endParaRPr>
          </a:p>
          <a:p>
            <a:pPr>
              <a:lnSpc>
                <a:spcPct val="80000"/>
              </a:lnSpc>
            </a:pPr>
            <a:endParaRPr kumimoji="1" lang="en-US" sz="2400" dirty="0"/>
          </a:p>
          <a:p>
            <a:pPr>
              <a:lnSpc>
                <a:spcPct val="80000"/>
              </a:lnSpc>
              <a:buFontTx/>
              <a:buChar char="•"/>
            </a:pPr>
            <a:endParaRPr lang="en-US" dirty="0">
              <a:latin typeface="Impact" pitchFamily="34" charset="0"/>
            </a:endParaRPr>
          </a:p>
          <a:p>
            <a:pPr lvl="2">
              <a:lnSpc>
                <a:spcPct val="80000"/>
              </a:lnSpc>
            </a:pPr>
            <a:endParaRPr lang="en-US" dirty="0">
              <a:latin typeface="Impact" pitchFamily="34" charset="0"/>
            </a:endParaRPr>
          </a:p>
          <a:p>
            <a:pPr lvl="1">
              <a:lnSpc>
                <a:spcPct val="80000"/>
              </a:lnSpc>
            </a:pPr>
            <a:endParaRPr lang="en-US" sz="1600" dirty="0"/>
          </a:p>
        </p:txBody>
      </p:sp>
      <p:sp>
        <p:nvSpPr>
          <p:cNvPr id="5" name="Slide Number Placeholder 5"/>
          <p:cNvSpPr>
            <a:spLocks noGrp="1"/>
          </p:cNvSpPr>
          <p:nvPr>
            <p:ph type="sldNum" sz="quarter" idx="12"/>
          </p:nvPr>
        </p:nvSpPr>
        <p:spPr/>
        <p:txBody>
          <a:bodyPr/>
          <a:lstStyle/>
          <a:p>
            <a:fld id="{01EEC85F-C9EF-45EC-9CE7-9F7087510C58}" type="slidenum">
              <a:rPr lang="en-US"/>
              <a:pPr/>
              <a:t>5</a:t>
            </a:fld>
            <a:endParaRPr lang="en-US" dirty="0"/>
          </a:p>
        </p:txBody>
      </p:sp>
    </p:spTree>
    <p:extLst>
      <p:ext uri="{BB962C8B-B14F-4D97-AF65-F5344CB8AC3E}">
        <p14:creationId xmlns:p14="http://schemas.microsoft.com/office/powerpoint/2010/main" xmlns="" val="13544779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8445" name="AutoShape 13"/>
          <p:cNvSpPr>
            <a:spLocks noGrp="1" noChangeArrowheads="1"/>
          </p:cNvSpPr>
          <p:nvPr>
            <p:ph type="title"/>
          </p:nvPr>
        </p:nvSpPr>
        <p:spPr>
          <a:xfrm>
            <a:off x="304800" y="228600"/>
            <a:ext cx="6172200" cy="914400"/>
          </a:xfrm>
        </p:spPr>
        <p:txBody>
          <a:bodyPr>
            <a:normAutofit/>
          </a:bodyPr>
          <a:lstStyle/>
          <a:p>
            <a:pPr algn="l"/>
            <a:r>
              <a:rPr lang="en-US" sz="4000" dirty="0"/>
              <a:t>What is Biomedical Waste?</a:t>
            </a:r>
          </a:p>
        </p:txBody>
      </p:sp>
      <p:sp>
        <p:nvSpPr>
          <p:cNvPr id="6" name="Slide Number Placeholder 4"/>
          <p:cNvSpPr>
            <a:spLocks noGrp="1"/>
          </p:cNvSpPr>
          <p:nvPr>
            <p:ph type="sldNum" sz="quarter" idx="12"/>
          </p:nvPr>
        </p:nvSpPr>
        <p:spPr/>
        <p:txBody>
          <a:bodyPr/>
          <a:lstStyle/>
          <a:p>
            <a:fld id="{7E74DC65-2C7B-44EB-9ABF-3F7D249F6A17}" type="slidenum">
              <a:rPr lang="en-US"/>
              <a:pPr/>
              <a:t>6</a:t>
            </a:fld>
            <a:endParaRPr lang="en-US"/>
          </a:p>
        </p:txBody>
      </p:sp>
      <p:sp>
        <p:nvSpPr>
          <p:cNvPr id="18437" name="Rectangle 5"/>
          <p:cNvSpPr>
            <a:spLocks noChangeArrowheads="1"/>
          </p:cNvSpPr>
          <p:nvPr/>
        </p:nvSpPr>
        <p:spPr bwMode="auto">
          <a:xfrm>
            <a:off x="228600" y="1465263"/>
            <a:ext cx="84582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eaLnBrk="1" hangingPunct="1">
              <a:spcBef>
                <a:spcPct val="20000"/>
              </a:spcBef>
              <a:buClr>
                <a:srgbClr val="FF0066"/>
              </a:buClr>
              <a:buSzPct val="125000"/>
              <a:buFont typeface="Wingdings" pitchFamily="2" charset="2"/>
              <a:buNone/>
            </a:pPr>
            <a:r>
              <a:rPr lang="en-US" sz="3000" b="1" dirty="0"/>
              <a:t> Any solid or liquid waste which may present </a:t>
            </a:r>
            <a:r>
              <a:rPr lang="en-US" sz="3000" b="1" dirty="0" smtClean="0"/>
              <a:t>a threat </a:t>
            </a:r>
            <a:r>
              <a:rPr lang="en-US" sz="3000" b="1" dirty="0"/>
              <a:t>of infection to humans, including: </a:t>
            </a:r>
            <a:endParaRPr lang="en-US" sz="3000" b="1" dirty="0" smtClean="0"/>
          </a:p>
          <a:p>
            <a:pPr marL="342900" indent="-342900" eaLnBrk="1" hangingPunct="1">
              <a:spcBef>
                <a:spcPct val="20000"/>
              </a:spcBef>
              <a:buClr>
                <a:srgbClr val="FF0066"/>
              </a:buClr>
              <a:buSzPct val="125000"/>
              <a:buFont typeface="Wingdings" pitchFamily="2" charset="2"/>
              <a:buNone/>
            </a:pPr>
            <a:endParaRPr lang="en-US" sz="2000" b="1" dirty="0"/>
          </a:p>
          <a:p>
            <a:pPr marL="914400" lvl="1" indent="-457200">
              <a:buSzTx/>
              <a:buFont typeface="Arial" pitchFamily="34" charset="0"/>
              <a:buChar char="•"/>
            </a:pPr>
            <a:r>
              <a:rPr lang="en-US" sz="2400" dirty="0" smtClean="0">
                <a:latin typeface="Lucida Sans" pitchFamily="34" charset="0"/>
              </a:rPr>
              <a:t>nonliquid tissue,  body parts, </a:t>
            </a:r>
          </a:p>
          <a:p>
            <a:pPr lvl="1">
              <a:buSzTx/>
            </a:pPr>
            <a:r>
              <a:rPr lang="en-US" sz="2400" dirty="0" smtClean="0">
                <a:latin typeface="Lucida Sans" pitchFamily="34" charset="0"/>
              </a:rPr>
              <a:t>blood, and blood products from </a:t>
            </a:r>
          </a:p>
          <a:p>
            <a:pPr lvl="1">
              <a:buSzTx/>
            </a:pPr>
            <a:r>
              <a:rPr lang="en-US" sz="2400" dirty="0" smtClean="0">
                <a:latin typeface="Lucida Sans" pitchFamily="34" charset="0"/>
              </a:rPr>
              <a:t>humans and other primates; </a:t>
            </a:r>
          </a:p>
          <a:p>
            <a:pPr marL="914400" lvl="1" indent="-457200">
              <a:lnSpc>
                <a:spcPct val="150000"/>
              </a:lnSpc>
              <a:buSzTx/>
              <a:buFont typeface="Arial" pitchFamily="34" charset="0"/>
              <a:buChar char="•"/>
            </a:pPr>
            <a:r>
              <a:rPr lang="en-US" sz="2400" dirty="0" smtClean="0">
                <a:latin typeface="Lucida Sans" pitchFamily="34" charset="0"/>
              </a:rPr>
              <a:t>lab and veterinary wastes which</a:t>
            </a:r>
          </a:p>
          <a:p>
            <a:pPr lvl="1">
              <a:buSzTx/>
            </a:pPr>
            <a:r>
              <a:rPr lang="en-US" sz="2400" dirty="0" smtClean="0">
                <a:latin typeface="Lucida Sans" pitchFamily="34" charset="0"/>
              </a:rPr>
              <a:t>contain human disease-causing </a:t>
            </a:r>
          </a:p>
          <a:p>
            <a:pPr lvl="1">
              <a:buSzTx/>
            </a:pPr>
            <a:r>
              <a:rPr lang="en-US" sz="2400" dirty="0" smtClean="0">
                <a:latin typeface="Lucida Sans" pitchFamily="34" charset="0"/>
              </a:rPr>
              <a:t>agents; and</a:t>
            </a:r>
          </a:p>
          <a:p>
            <a:pPr marL="914400" lvl="1" indent="-457200">
              <a:lnSpc>
                <a:spcPct val="150000"/>
              </a:lnSpc>
              <a:buSzTx/>
              <a:buFont typeface="Arial" pitchFamily="34" charset="0"/>
              <a:buChar char="•"/>
            </a:pPr>
            <a:r>
              <a:rPr lang="en-US" sz="2400" dirty="0" smtClean="0">
                <a:latin typeface="Lucida Sans" pitchFamily="34" charset="0"/>
              </a:rPr>
              <a:t>discarded sharps.</a:t>
            </a:r>
            <a:endParaRPr lang="en-US" sz="2400" dirty="0">
              <a:latin typeface="Lucida Sans" pitchFamily="34" charset="0"/>
            </a:endParaRPr>
          </a:p>
        </p:txBody>
      </p:sp>
      <p:pic>
        <p:nvPicPr>
          <p:cNvPr id="18447" name="Picture 15" descr="Jane+Good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2806699"/>
            <a:ext cx="2794000" cy="3687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34113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37"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3"/>
          <p:cNvSpPr>
            <a:spLocks noGrp="1"/>
          </p:cNvSpPr>
          <p:nvPr>
            <p:ph type="sldNum" sz="quarter" idx="12"/>
          </p:nvPr>
        </p:nvSpPr>
        <p:spPr/>
        <p:txBody>
          <a:bodyPr/>
          <a:lstStyle/>
          <a:p>
            <a:fld id="{3F51988C-C538-44D7-98F0-70BDDBC52E1D}" type="slidenum">
              <a:rPr lang="en-US"/>
              <a:pPr/>
              <a:t>7</a:t>
            </a:fld>
            <a:endParaRPr lang="en-US"/>
          </a:p>
        </p:txBody>
      </p:sp>
      <p:sp>
        <p:nvSpPr>
          <p:cNvPr id="51202" name="AutoShape 2"/>
          <p:cNvSpPr>
            <a:spLocks noGrp="1" noChangeArrowheads="1"/>
          </p:cNvSpPr>
          <p:nvPr>
            <p:ph type="title" idx="4294967295"/>
          </p:nvPr>
        </p:nvSpPr>
        <p:spPr>
          <a:xfrm>
            <a:off x="304800" y="152400"/>
            <a:ext cx="6400800" cy="996950"/>
          </a:xfrm>
        </p:spPr>
        <p:txBody>
          <a:bodyPr>
            <a:normAutofit/>
          </a:bodyPr>
          <a:lstStyle/>
          <a:p>
            <a:pPr algn="l"/>
            <a:r>
              <a:rPr lang="en-US" sz="4000" dirty="0" smtClean="0">
                <a:solidFill>
                  <a:schemeClr val="tx1"/>
                </a:solidFill>
                <a:latin typeface="+mn-lt"/>
              </a:rPr>
              <a:t>What </a:t>
            </a:r>
            <a:r>
              <a:rPr lang="en-US" sz="4000" dirty="0">
                <a:solidFill>
                  <a:schemeClr val="tx1"/>
                </a:solidFill>
                <a:latin typeface="+mn-lt"/>
              </a:rPr>
              <a:t>is Biomedical Waste?</a:t>
            </a:r>
          </a:p>
        </p:txBody>
      </p:sp>
      <p:sp>
        <p:nvSpPr>
          <p:cNvPr id="51203" name="Rectangle 3"/>
          <p:cNvSpPr>
            <a:spLocks noGrp="1" noChangeArrowheads="1"/>
          </p:cNvSpPr>
          <p:nvPr>
            <p:ph type="body" sz="half" idx="4294967295"/>
          </p:nvPr>
        </p:nvSpPr>
        <p:spPr>
          <a:xfrm>
            <a:off x="381000" y="2438401"/>
            <a:ext cx="2209800" cy="1447800"/>
          </a:xfrm>
        </p:spPr>
        <p:txBody>
          <a:bodyPr>
            <a:noAutofit/>
          </a:bodyPr>
          <a:lstStyle/>
          <a:p>
            <a:pPr>
              <a:buClr>
                <a:srgbClr val="333333"/>
              </a:buClr>
            </a:pPr>
            <a:r>
              <a:rPr lang="en-US" sz="2000" dirty="0" smtClean="0">
                <a:latin typeface="Lucida Sans" pitchFamily="34" charset="0"/>
              </a:rPr>
              <a:t>semen</a:t>
            </a:r>
            <a:endParaRPr lang="en-US" sz="2000" dirty="0">
              <a:latin typeface="Lucida Sans" pitchFamily="34" charset="0"/>
            </a:endParaRPr>
          </a:p>
          <a:p>
            <a:pPr>
              <a:buClr>
                <a:srgbClr val="333333"/>
              </a:buClr>
            </a:pPr>
            <a:r>
              <a:rPr lang="en-US" sz="2000" dirty="0">
                <a:latin typeface="Lucida Sans" pitchFamily="34" charset="0"/>
              </a:rPr>
              <a:t>vaginal</a:t>
            </a:r>
          </a:p>
          <a:p>
            <a:pPr>
              <a:buClr>
                <a:srgbClr val="333333"/>
              </a:buClr>
            </a:pPr>
            <a:r>
              <a:rPr lang="en-US" sz="2000" dirty="0" smtClean="0">
                <a:latin typeface="Lucida Sans" pitchFamily="34" charset="0"/>
              </a:rPr>
              <a:t>lymph</a:t>
            </a:r>
            <a:endParaRPr lang="en-US" sz="2000" dirty="0"/>
          </a:p>
        </p:txBody>
      </p:sp>
      <p:sp>
        <p:nvSpPr>
          <p:cNvPr id="51204" name="Rectangle 4"/>
          <p:cNvSpPr>
            <a:spLocks noGrp="1" noChangeArrowheads="1"/>
          </p:cNvSpPr>
          <p:nvPr>
            <p:ph type="body" sz="half" idx="4294967295"/>
          </p:nvPr>
        </p:nvSpPr>
        <p:spPr>
          <a:xfrm>
            <a:off x="2743200" y="2362200"/>
            <a:ext cx="2655887" cy="1371600"/>
          </a:xfrm>
        </p:spPr>
        <p:txBody>
          <a:bodyPr>
            <a:normAutofit/>
          </a:bodyPr>
          <a:lstStyle/>
          <a:p>
            <a:pPr>
              <a:buClr>
                <a:srgbClr val="333333"/>
              </a:buClr>
            </a:pPr>
            <a:r>
              <a:rPr lang="en-US" sz="2000" dirty="0" smtClean="0">
                <a:latin typeface="Lucida Sans" pitchFamily="34" charset="0"/>
              </a:rPr>
              <a:t>pleural</a:t>
            </a:r>
            <a:endParaRPr lang="en-US" sz="2000" dirty="0">
              <a:latin typeface="Lucida Sans" pitchFamily="34" charset="0"/>
            </a:endParaRPr>
          </a:p>
          <a:p>
            <a:pPr>
              <a:buClr>
                <a:srgbClr val="333333"/>
              </a:buClr>
            </a:pPr>
            <a:r>
              <a:rPr lang="en-US" sz="2000" dirty="0" smtClean="0">
                <a:latin typeface="Lucida Sans" pitchFamily="34" charset="0"/>
              </a:rPr>
              <a:t>cerebrospinal</a:t>
            </a:r>
          </a:p>
          <a:p>
            <a:pPr>
              <a:buClr>
                <a:srgbClr val="333333"/>
              </a:buClr>
            </a:pPr>
            <a:r>
              <a:rPr lang="en-US" sz="2000" dirty="0" smtClean="0">
                <a:latin typeface="Lucida Sans" pitchFamily="34" charset="0"/>
              </a:rPr>
              <a:t>peritoneal</a:t>
            </a:r>
            <a:endParaRPr lang="en-US" sz="2000" dirty="0">
              <a:latin typeface="Lucida Sans" pitchFamily="34" charset="0"/>
            </a:endParaRPr>
          </a:p>
        </p:txBody>
      </p:sp>
      <p:sp>
        <p:nvSpPr>
          <p:cNvPr id="51205" name="Text Box 5"/>
          <p:cNvSpPr txBox="1">
            <a:spLocks noChangeArrowheads="1"/>
          </p:cNvSpPr>
          <p:nvPr/>
        </p:nvSpPr>
        <p:spPr bwMode="auto">
          <a:xfrm>
            <a:off x="228600" y="1371600"/>
            <a:ext cx="67818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3000" b="1" dirty="0"/>
              <a:t>Body </a:t>
            </a:r>
            <a:r>
              <a:rPr lang="en-US" sz="3000" b="1" dirty="0" smtClean="0"/>
              <a:t>fluids which </a:t>
            </a:r>
            <a:r>
              <a:rPr lang="en-US" sz="3000" b="1" dirty="0"/>
              <a:t>have the potential to harbor  pathogens such as HIV and HBV</a:t>
            </a:r>
            <a:r>
              <a:rPr lang="en-US" sz="3000" dirty="0">
                <a:solidFill>
                  <a:srgbClr val="FF0066"/>
                </a:solidFill>
                <a:latin typeface="Lucida Sans" pitchFamily="34" charset="0"/>
              </a:rPr>
              <a:t/>
            </a:r>
            <a:br>
              <a:rPr lang="en-US" sz="3000" dirty="0">
                <a:solidFill>
                  <a:srgbClr val="FF0066"/>
                </a:solidFill>
                <a:latin typeface="Lucida Sans" pitchFamily="34" charset="0"/>
              </a:rPr>
            </a:br>
            <a:endParaRPr lang="en-US" sz="3000" dirty="0">
              <a:solidFill>
                <a:srgbClr val="FF0066"/>
              </a:solidFill>
              <a:latin typeface="Lucida Sans" pitchFamily="34" charset="0"/>
            </a:endParaRPr>
          </a:p>
        </p:txBody>
      </p:sp>
      <p:sp>
        <p:nvSpPr>
          <p:cNvPr id="9" name="Rectangle 4"/>
          <p:cNvSpPr txBox="1">
            <a:spLocks noChangeArrowheads="1"/>
          </p:cNvSpPr>
          <p:nvPr/>
        </p:nvSpPr>
        <p:spPr>
          <a:xfrm>
            <a:off x="5451764" y="2362200"/>
            <a:ext cx="2655887"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US" sz="2000" dirty="0" smtClean="0">
                <a:latin typeface="Lucida Sans" pitchFamily="34" charset="0"/>
              </a:rPr>
              <a:t>pericardial</a:t>
            </a:r>
          </a:p>
          <a:p>
            <a:pPr>
              <a:buClr>
                <a:srgbClr val="333333"/>
              </a:buClr>
            </a:pPr>
            <a:r>
              <a:rPr lang="en-US" sz="2000" dirty="0" smtClean="0">
                <a:latin typeface="Lucida Sans" pitchFamily="34" charset="0"/>
              </a:rPr>
              <a:t>amniotic</a:t>
            </a:r>
          </a:p>
          <a:p>
            <a:pPr>
              <a:buClr>
                <a:srgbClr val="333333"/>
              </a:buClr>
            </a:pPr>
            <a:r>
              <a:rPr lang="en-US" sz="2000" dirty="0" smtClean="0">
                <a:latin typeface="Lucida Sans" pitchFamily="34" charset="0"/>
              </a:rPr>
              <a:t>synovial</a:t>
            </a:r>
            <a:endParaRPr lang="en-US" sz="2000" dirty="0">
              <a:latin typeface="Lucida Sans"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6273" y="3733800"/>
            <a:ext cx="6011863" cy="1268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2"/>
          <p:cNvSpPr txBox="1">
            <a:spLocks noChangeArrowheads="1"/>
          </p:cNvSpPr>
          <p:nvPr/>
        </p:nvSpPr>
        <p:spPr>
          <a:xfrm>
            <a:off x="381000" y="4837942"/>
            <a:ext cx="2311400" cy="10294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dirty="0" smtClean="0">
                <a:latin typeface="Lucida Sans" pitchFamily="34" charset="0"/>
              </a:rPr>
              <a:t>urine</a:t>
            </a:r>
          </a:p>
          <a:p>
            <a:pPr>
              <a:lnSpc>
                <a:spcPct val="120000"/>
              </a:lnSpc>
            </a:pPr>
            <a:r>
              <a:rPr lang="en-US" sz="2000" dirty="0" smtClean="0">
                <a:latin typeface="Lucida Sans" pitchFamily="34" charset="0"/>
              </a:rPr>
              <a:t>feces</a:t>
            </a:r>
          </a:p>
          <a:p>
            <a:pPr marL="0" indent="0">
              <a:lnSpc>
                <a:spcPct val="120000"/>
              </a:lnSpc>
              <a:buNone/>
            </a:pPr>
            <a:endParaRPr lang="en-US" sz="2000" dirty="0" smtClean="0">
              <a:latin typeface="Lucida Sans" pitchFamily="34" charset="0"/>
            </a:endParaRPr>
          </a:p>
          <a:p>
            <a:pPr>
              <a:lnSpc>
                <a:spcPct val="80000"/>
              </a:lnSpc>
              <a:buFontTx/>
              <a:buNone/>
            </a:pPr>
            <a:r>
              <a:rPr lang="en-US" sz="2000" dirty="0" smtClean="0"/>
              <a:t/>
            </a:r>
            <a:br>
              <a:rPr lang="en-US" sz="2000" dirty="0" smtClean="0"/>
            </a:br>
            <a:endParaRPr lang="en-US" sz="2000" dirty="0"/>
          </a:p>
        </p:txBody>
      </p:sp>
      <p:sp>
        <p:nvSpPr>
          <p:cNvPr id="11" name="Text Box 5"/>
          <p:cNvSpPr txBox="1">
            <a:spLocks noChangeArrowheads="1"/>
          </p:cNvSpPr>
          <p:nvPr/>
        </p:nvSpPr>
        <p:spPr bwMode="auto">
          <a:xfrm>
            <a:off x="2111664" y="4837941"/>
            <a:ext cx="14986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spcBef>
                <a:spcPct val="20000"/>
              </a:spcBef>
              <a:buSzPct val="100000"/>
              <a:buFont typeface="Arial" pitchFamily="34" charset="0"/>
              <a:buChar char="•"/>
            </a:pPr>
            <a:r>
              <a:rPr lang="en-US" sz="2000" dirty="0">
                <a:latin typeface="Lucida Sans" pitchFamily="34" charset="0"/>
                <a:cs typeface="Gautami" pitchFamily="34" charset="0"/>
              </a:rPr>
              <a:t>saliva</a:t>
            </a:r>
          </a:p>
          <a:p>
            <a:pPr marL="342900" indent="-342900">
              <a:spcBef>
                <a:spcPct val="20000"/>
              </a:spcBef>
              <a:buSzPct val="100000"/>
              <a:buFont typeface="Arial" pitchFamily="34" charset="0"/>
              <a:buChar char="•"/>
            </a:pPr>
            <a:r>
              <a:rPr lang="en-US" sz="2000" dirty="0">
                <a:latin typeface="Lucida Sans" pitchFamily="34" charset="0"/>
                <a:cs typeface="Gautami" pitchFamily="34" charset="0"/>
              </a:rPr>
              <a:t>tears </a:t>
            </a:r>
          </a:p>
        </p:txBody>
      </p:sp>
      <p:sp>
        <p:nvSpPr>
          <p:cNvPr id="12" name="Text Box 5"/>
          <p:cNvSpPr txBox="1">
            <a:spLocks noChangeArrowheads="1"/>
          </p:cNvSpPr>
          <p:nvPr/>
        </p:nvSpPr>
        <p:spPr bwMode="auto">
          <a:xfrm>
            <a:off x="4191000" y="4853330"/>
            <a:ext cx="26670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spcBef>
                <a:spcPct val="20000"/>
              </a:spcBef>
              <a:buSzPct val="100000"/>
              <a:buFont typeface="Arial" pitchFamily="34" charset="0"/>
              <a:buChar char="•"/>
            </a:pPr>
            <a:r>
              <a:rPr lang="en-US" sz="2000" dirty="0" smtClean="0">
                <a:latin typeface="Lucida Sans" pitchFamily="34" charset="0"/>
                <a:cs typeface="Gautami" pitchFamily="34" charset="0"/>
              </a:rPr>
              <a:t>vomit</a:t>
            </a:r>
          </a:p>
          <a:p>
            <a:pPr marL="342900" indent="-342900">
              <a:spcBef>
                <a:spcPct val="20000"/>
              </a:spcBef>
              <a:buSzPct val="100000"/>
              <a:buFont typeface="Arial" pitchFamily="34" charset="0"/>
              <a:buChar char="•"/>
            </a:pPr>
            <a:r>
              <a:rPr lang="en-US" sz="2000" dirty="0">
                <a:latin typeface="Lucida Sans" pitchFamily="34" charset="0"/>
                <a:cs typeface="Gautami" pitchFamily="34" charset="0"/>
              </a:rPr>
              <a:t>nasal discharges</a:t>
            </a:r>
          </a:p>
          <a:p>
            <a:pPr marL="342900" indent="-342900">
              <a:spcBef>
                <a:spcPct val="20000"/>
              </a:spcBef>
              <a:buSzPct val="100000"/>
              <a:buFont typeface="Arial" pitchFamily="34" charset="0"/>
              <a:buChar char="•"/>
            </a:pPr>
            <a:endParaRPr lang="en-US" sz="2000" dirty="0" smtClean="0">
              <a:latin typeface="Lucida Sans" pitchFamily="34" charset="0"/>
              <a:cs typeface="Gautami" pitchFamily="34" charset="0"/>
            </a:endParaRPr>
          </a:p>
          <a:p>
            <a:pPr marL="342900" indent="-342900">
              <a:spcBef>
                <a:spcPct val="20000"/>
              </a:spcBef>
              <a:buSzPct val="100000"/>
              <a:buFont typeface="Arial" pitchFamily="34" charset="0"/>
              <a:buChar char="•"/>
            </a:pPr>
            <a:endParaRPr lang="en-US" sz="2000" dirty="0">
              <a:latin typeface="Lucida Sans" pitchFamily="34" charset="0"/>
              <a:cs typeface="Gautami" pitchFamily="34" charset="0"/>
            </a:endParaRPr>
          </a:p>
        </p:txBody>
      </p:sp>
      <p:sp>
        <p:nvSpPr>
          <p:cNvPr id="2" name="Rectangle 1"/>
          <p:cNvSpPr/>
          <p:nvPr/>
        </p:nvSpPr>
        <p:spPr>
          <a:xfrm>
            <a:off x="6858000" y="4773290"/>
            <a:ext cx="1371600" cy="400110"/>
          </a:xfrm>
          <a:prstGeom prst="rect">
            <a:avLst/>
          </a:prstGeom>
        </p:spPr>
        <p:txBody>
          <a:bodyPr wrap="square">
            <a:spAutoFit/>
          </a:bodyPr>
          <a:lstStyle/>
          <a:p>
            <a:pPr marL="285750" indent="-285750">
              <a:buFont typeface="Arial" pitchFamily="34" charset="0"/>
              <a:buChar char="•"/>
            </a:pPr>
            <a:r>
              <a:rPr lang="en-US" sz="2000" dirty="0" smtClean="0">
                <a:latin typeface="Lucida Sans" pitchFamily="34" charset="0"/>
              </a:rPr>
              <a:t>sweat</a:t>
            </a:r>
            <a:endParaRPr lang="en-US" sz="2000" dirty="0">
              <a:latin typeface="Lucida Sans" pitchFamily="34" charset="0"/>
            </a:endParaRPr>
          </a:p>
        </p:txBody>
      </p:sp>
    </p:spTree>
    <p:extLst>
      <p:ext uri="{BB962C8B-B14F-4D97-AF65-F5344CB8AC3E}">
        <p14:creationId xmlns:p14="http://schemas.microsoft.com/office/powerpoint/2010/main" xmlns="" val="35779645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fade">
                                      <p:cBhvr>
                                        <p:cTn id="7" dur="2000"/>
                                        <p:tgtEl>
                                          <p:spTgt spid="512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20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10" grpId="0" build="p"/>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HCPM Internal\DOH LOGOS\New logo 2013\PowerPoints\tech_p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5778" name="Rectangle 2"/>
          <p:cNvSpPr>
            <a:spLocks noGrp="1" noChangeArrowheads="1"/>
          </p:cNvSpPr>
          <p:nvPr>
            <p:ph type="title"/>
          </p:nvPr>
        </p:nvSpPr>
        <p:spPr>
          <a:xfrm>
            <a:off x="-152400" y="228600"/>
            <a:ext cx="3366654" cy="912813"/>
          </a:xfrm>
        </p:spPr>
        <p:txBody>
          <a:bodyPr/>
          <a:lstStyle/>
          <a:p>
            <a:r>
              <a:rPr lang="en-US" sz="4000" dirty="0">
                <a:latin typeface="+mn-lt"/>
              </a:rPr>
              <a:t>INCLUDES:</a:t>
            </a:r>
          </a:p>
        </p:txBody>
      </p:sp>
      <p:sp>
        <p:nvSpPr>
          <p:cNvPr id="75779" name="Rectangle 3"/>
          <p:cNvSpPr>
            <a:spLocks noGrp="1" noChangeArrowheads="1"/>
          </p:cNvSpPr>
          <p:nvPr>
            <p:ph idx="1"/>
          </p:nvPr>
        </p:nvSpPr>
        <p:spPr>
          <a:xfrm>
            <a:off x="339833" y="1828800"/>
            <a:ext cx="8432800" cy="4724400"/>
          </a:xfrm>
        </p:spPr>
        <p:txBody>
          <a:bodyPr>
            <a:normAutofit fontScale="92500" lnSpcReduction="10000"/>
          </a:bodyPr>
          <a:lstStyle/>
          <a:p>
            <a:pPr marL="0" indent="0">
              <a:lnSpc>
                <a:spcPct val="90000"/>
              </a:lnSpc>
              <a:buSzPct val="105000"/>
              <a:buNone/>
            </a:pPr>
            <a:r>
              <a:rPr lang="en-US" b="1" dirty="0">
                <a:latin typeface="Calibri" pitchFamily="34" charset="0"/>
              </a:rPr>
              <a:t>Used, </a:t>
            </a:r>
            <a:r>
              <a:rPr lang="en-US" b="1" i="1" dirty="0">
                <a:latin typeface="Calibri" pitchFamily="34" charset="0"/>
              </a:rPr>
              <a:t>absorbent </a:t>
            </a:r>
            <a:r>
              <a:rPr lang="en-US" b="1" dirty="0">
                <a:latin typeface="Calibri" pitchFamily="34" charset="0"/>
              </a:rPr>
              <a:t>materials </a:t>
            </a:r>
            <a:r>
              <a:rPr lang="en-US" b="1" i="1" dirty="0">
                <a:latin typeface="Calibri" pitchFamily="34" charset="0"/>
              </a:rPr>
              <a:t>saturated</a:t>
            </a:r>
            <a:r>
              <a:rPr lang="en-US" b="1" dirty="0">
                <a:latin typeface="Calibri" pitchFamily="34" charset="0"/>
              </a:rPr>
              <a:t> with blood, blood products, body fluids, or excretions or secretions contaminated with visible blood, and </a:t>
            </a:r>
            <a:r>
              <a:rPr lang="en-US" b="1" i="1" dirty="0">
                <a:latin typeface="Calibri" pitchFamily="34" charset="0"/>
              </a:rPr>
              <a:t>absorbent</a:t>
            </a:r>
            <a:r>
              <a:rPr lang="en-US" b="1" dirty="0">
                <a:latin typeface="Calibri" pitchFamily="34" charset="0"/>
              </a:rPr>
              <a:t> materials </a:t>
            </a:r>
            <a:r>
              <a:rPr lang="en-US" b="1" i="1" dirty="0">
                <a:latin typeface="Calibri" pitchFamily="34" charset="0"/>
              </a:rPr>
              <a:t>saturated</a:t>
            </a:r>
            <a:r>
              <a:rPr lang="en-US" b="1" dirty="0">
                <a:latin typeface="Calibri" pitchFamily="34" charset="0"/>
              </a:rPr>
              <a:t> with blood or blood products that have </a:t>
            </a:r>
            <a:r>
              <a:rPr lang="en-US" b="1" dirty="0" smtClean="0">
                <a:latin typeface="Calibri" pitchFamily="34" charset="0"/>
              </a:rPr>
              <a:t>dried</a:t>
            </a:r>
            <a:endParaRPr lang="en-US" b="1" dirty="0">
              <a:latin typeface="Calibri" pitchFamily="34" charset="0"/>
            </a:endParaRPr>
          </a:p>
          <a:p>
            <a:pPr>
              <a:lnSpc>
                <a:spcPct val="90000"/>
              </a:lnSpc>
              <a:buSzPct val="105000"/>
            </a:pPr>
            <a:endParaRPr lang="en-US" b="1" dirty="0">
              <a:latin typeface="Calibri" pitchFamily="34" charset="0"/>
            </a:endParaRPr>
          </a:p>
          <a:p>
            <a:pPr marL="0" indent="0">
              <a:lnSpc>
                <a:spcPct val="90000"/>
              </a:lnSpc>
              <a:buSzPct val="105000"/>
              <a:buNone/>
            </a:pPr>
            <a:r>
              <a:rPr kumimoji="1" lang="en-US" b="1" i="1" dirty="0">
                <a:latin typeface="Calibri" pitchFamily="34" charset="0"/>
              </a:rPr>
              <a:t>Non-absorbent</a:t>
            </a:r>
            <a:r>
              <a:rPr kumimoji="1" lang="en-US" b="1" dirty="0">
                <a:latin typeface="Calibri" pitchFamily="34" charset="0"/>
              </a:rPr>
              <a:t>, disposable devices that have been </a:t>
            </a:r>
            <a:r>
              <a:rPr kumimoji="1" lang="en-US" b="1" i="1" dirty="0">
                <a:latin typeface="Calibri" pitchFamily="34" charset="0"/>
              </a:rPr>
              <a:t>contaminated </a:t>
            </a:r>
            <a:r>
              <a:rPr kumimoji="1" lang="en-US" b="1" dirty="0">
                <a:latin typeface="Calibri" pitchFamily="34" charset="0"/>
              </a:rPr>
              <a:t>with blood, body fluids or secretions or excretions visibly contaminated with blood, but have not been treated by an approved </a:t>
            </a:r>
            <a:r>
              <a:rPr kumimoji="1" lang="en-US" b="1" dirty="0" smtClean="0">
                <a:latin typeface="Calibri" pitchFamily="34" charset="0"/>
              </a:rPr>
              <a:t>method</a:t>
            </a:r>
            <a:r>
              <a:rPr kumimoji="1" lang="en-US" dirty="0">
                <a:latin typeface="Calibri" pitchFamily="34" charset="0"/>
              </a:rPr>
              <a:t/>
            </a:r>
            <a:br>
              <a:rPr kumimoji="1" lang="en-US" dirty="0">
                <a:latin typeface="Calibri" pitchFamily="34" charset="0"/>
              </a:rPr>
            </a:br>
            <a:endParaRPr lang="en-US" dirty="0">
              <a:latin typeface="Calibri" pitchFamily="34" charset="0"/>
            </a:endParaRPr>
          </a:p>
          <a:p>
            <a:pPr>
              <a:lnSpc>
                <a:spcPct val="90000"/>
              </a:lnSpc>
            </a:pPr>
            <a:endParaRPr lang="en-US" sz="2400" dirty="0"/>
          </a:p>
        </p:txBody>
      </p:sp>
    </p:spTree>
    <p:extLst>
      <p:ext uri="{BB962C8B-B14F-4D97-AF65-F5344CB8AC3E}">
        <p14:creationId xmlns:p14="http://schemas.microsoft.com/office/powerpoint/2010/main" xmlns="" val="14373560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HCPM Internal\DOH LOGOS\New logo 2013\PowerPoints\tech_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7" y="21021"/>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5842" name="AutoShape 2"/>
          <p:cNvSpPr>
            <a:spLocks noGrp="1" noChangeArrowheads="1"/>
          </p:cNvSpPr>
          <p:nvPr>
            <p:ph type="title"/>
          </p:nvPr>
        </p:nvSpPr>
        <p:spPr>
          <a:xfrm>
            <a:off x="228600" y="304800"/>
            <a:ext cx="6437745" cy="762000"/>
          </a:xfrm>
        </p:spPr>
        <p:txBody>
          <a:bodyPr>
            <a:noAutofit/>
          </a:bodyPr>
          <a:lstStyle/>
          <a:p>
            <a:pPr algn="l"/>
            <a:r>
              <a:rPr lang="en-US" sz="4000" dirty="0">
                <a:solidFill>
                  <a:schemeClr val="tx1"/>
                </a:solidFill>
              </a:rPr>
              <a:t>What is Biomedical Waste?</a:t>
            </a:r>
          </a:p>
        </p:txBody>
      </p:sp>
      <p:sp>
        <p:nvSpPr>
          <p:cNvPr id="35843" name="Rectangle 3"/>
          <p:cNvSpPr>
            <a:spLocks noGrp="1" noChangeArrowheads="1"/>
          </p:cNvSpPr>
          <p:nvPr>
            <p:ph type="body" sz="half" idx="1"/>
          </p:nvPr>
        </p:nvSpPr>
        <p:spPr>
          <a:xfrm>
            <a:off x="571500" y="3505200"/>
            <a:ext cx="8305800" cy="1600200"/>
          </a:xfrm>
        </p:spPr>
        <p:txBody>
          <a:bodyPr>
            <a:normAutofit/>
          </a:bodyPr>
          <a:lstStyle/>
          <a:p>
            <a:pPr>
              <a:buClr>
                <a:srgbClr val="4D4D4D"/>
              </a:buClr>
              <a:buSzPct val="75000"/>
              <a:buFont typeface="Wingdings" pitchFamily="2" charset="2"/>
              <a:buChar char="§"/>
            </a:pPr>
            <a:r>
              <a:rPr lang="en-US" sz="2400" dirty="0">
                <a:latin typeface="Lucida Sans" pitchFamily="34" charset="0"/>
              </a:rPr>
              <a:t>Animals (tissue and blood) with zoonotic disease</a:t>
            </a:r>
          </a:p>
          <a:p>
            <a:pPr>
              <a:buClr>
                <a:srgbClr val="4D4D4D"/>
              </a:buClr>
              <a:buSzPct val="75000"/>
              <a:buFont typeface="Wingdings" pitchFamily="2" charset="2"/>
              <a:buChar char="§"/>
            </a:pPr>
            <a:r>
              <a:rPr lang="en-US" sz="2400" dirty="0" smtClean="0">
                <a:latin typeface="Lucida Sans" pitchFamily="34" charset="0"/>
              </a:rPr>
              <a:t>All needles </a:t>
            </a:r>
            <a:r>
              <a:rPr lang="en-US" sz="2400" dirty="0">
                <a:latin typeface="Lucida Sans" pitchFamily="34" charset="0"/>
              </a:rPr>
              <a:t>and needles with </a:t>
            </a:r>
            <a:r>
              <a:rPr lang="en-US" sz="2400" dirty="0" smtClean="0">
                <a:latin typeface="Lucida Sans" pitchFamily="34" charset="0"/>
              </a:rPr>
              <a:t>syringes attached</a:t>
            </a:r>
            <a:endParaRPr lang="en-US" sz="2400" dirty="0">
              <a:latin typeface="Lucida Sans" pitchFamily="34" charset="0"/>
            </a:endParaRPr>
          </a:p>
        </p:txBody>
      </p:sp>
      <p:sp>
        <p:nvSpPr>
          <p:cNvPr id="7" name="Slide Number Placeholder 6"/>
          <p:cNvSpPr>
            <a:spLocks noGrp="1"/>
          </p:cNvSpPr>
          <p:nvPr>
            <p:ph type="sldNum" sz="quarter" idx="12"/>
          </p:nvPr>
        </p:nvSpPr>
        <p:spPr/>
        <p:txBody>
          <a:bodyPr/>
          <a:lstStyle/>
          <a:p>
            <a:fld id="{9E678757-C8E8-4F07-9928-7DFC28EF6037}" type="slidenum">
              <a:rPr lang="en-US"/>
              <a:pPr/>
              <a:t>9</a:t>
            </a:fld>
            <a:endParaRPr lang="en-US"/>
          </a:p>
        </p:txBody>
      </p:sp>
      <p:sp>
        <p:nvSpPr>
          <p:cNvPr id="35844" name="Text Box 4"/>
          <p:cNvSpPr txBox="1">
            <a:spLocks noChangeArrowheads="1"/>
          </p:cNvSpPr>
          <p:nvPr/>
        </p:nvSpPr>
        <p:spPr bwMode="auto">
          <a:xfrm>
            <a:off x="609600" y="1524000"/>
            <a:ext cx="8077200" cy="170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3000" b="1" dirty="0"/>
              <a:t>Any solid or liquid waste which may present a threat of infection to humans, including: </a:t>
            </a:r>
          </a:p>
          <a:p>
            <a:pPr>
              <a:spcBef>
                <a:spcPct val="50000"/>
              </a:spcBef>
              <a:buClr>
                <a:srgbClr val="FF0066"/>
              </a:buClr>
              <a:buSzPct val="125000"/>
            </a:pPr>
            <a:r>
              <a:rPr lang="en-US" sz="3000" b="1" dirty="0" smtClean="0"/>
              <a:t>Veterinary </a:t>
            </a:r>
            <a:r>
              <a:rPr lang="en-US" sz="3000" b="1" dirty="0"/>
              <a:t>Waste</a:t>
            </a:r>
          </a:p>
        </p:txBody>
      </p:sp>
      <p:pic>
        <p:nvPicPr>
          <p:cNvPr id="35849" name="Picture 9" descr="Hypodermic Needl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13562" b="23193"/>
          <a:stretch>
            <a:fillRect/>
          </a:stretch>
        </p:blipFill>
        <p:spPr bwMode="auto">
          <a:xfrm rot="7342127">
            <a:off x="6715506" y="4904544"/>
            <a:ext cx="2433196" cy="102368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852911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nicalTemplat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TechnicalTemplatePresentation</Template>
  <TotalTime>629</TotalTime>
  <Words>1973</Words>
  <Application>Microsoft Office PowerPoint</Application>
  <PresentationFormat>On-screen Show (4:3)</PresentationFormat>
  <Paragraphs>178</Paragraphs>
  <Slides>17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TechnicalTemplatePresentation</vt:lpstr>
      <vt:lpstr>Clip</vt:lpstr>
      <vt:lpstr>Biomedical Waste</vt:lpstr>
      <vt:lpstr>Biomedical Waste Law and Rules</vt:lpstr>
      <vt:lpstr>  </vt:lpstr>
      <vt:lpstr>Classification &amp; Licensing</vt:lpstr>
      <vt:lpstr>Chapter 64E-16, FAC</vt:lpstr>
      <vt:lpstr>What is Biomedical Waste?</vt:lpstr>
      <vt:lpstr>What is Biomedical Waste?</vt:lpstr>
      <vt:lpstr>INCLUDES:</vt:lpstr>
      <vt:lpstr>What is Biomedical Waste?</vt:lpstr>
      <vt:lpstr>Additional Requirements</vt:lpstr>
      <vt:lpstr>Biomedical Waste Transporters</vt:lpstr>
      <vt:lpstr>Treatment</vt:lpstr>
      <vt:lpstr>Slide 13</vt:lpstr>
      <vt:lpstr>Biological vs. Biomedical</vt:lpstr>
      <vt:lpstr>Biological vs. Biomedical</vt:lpstr>
      <vt:lpstr>Other Regulations</vt:lpstr>
      <vt:lpstr>Slide 17</vt:lpstr>
    </vt:vector>
  </TitlesOfParts>
  <Company>Environmental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Vallone, Gina</dc:creator>
  <cp:lastModifiedBy>christg</cp:lastModifiedBy>
  <cp:revision>34</cp:revision>
  <dcterms:created xsi:type="dcterms:W3CDTF">2013-07-08T20:10:30Z</dcterms:created>
  <dcterms:modified xsi:type="dcterms:W3CDTF">2013-07-22T18:13:22Z</dcterms:modified>
</cp:coreProperties>
</file>